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262" r:id="rId8"/>
    <p:sldId id="263" r:id="rId9"/>
    <p:sldId id="265" r:id="rId10"/>
    <p:sldId id="261" r:id="rId11"/>
    <p:sldId id="267" r:id="rId12"/>
    <p:sldId id="268" r:id="rId13"/>
    <p:sldId id="269" r:id="rId14"/>
    <p:sldId id="272" r:id="rId15"/>
    <p:sldId id="274" r:id="rId16"/>
    <p:sldId id="298" r:id="rId17"/>
    <p:sldId id="310" r:id="rId18"/>
    <p:sldId id="276" r:id="rId19"/>
    <p:sldId id="277" r:id="rId20"/>
    <p:sldId id="278" r:id="rId21"/>
    <p:sldId id="311" r:id="rId22"/>
    <p:sldId id="316" r:id="rId23"/>
    <p:sldId id="317" r:id="rId24"/>
    <p:sldId id="318" r:id="rId25"/>
    <p:sldId id="312" r:id="rId26"/>
    <p:sldId id="299" r:id="rId27"/>
    <p:sldId id="279" r:id="rId28"/>
    <p:sldId id="313" r:id="rId29"/>
    <p:sldId id="297" r:id="rId30"/>
    <p:sldId id="319" r:id="rId31"/>
    <p:sldId id="300" r:id="rId32"/>
    <p:sldId id="321" r:id="rId33"/>
    <p:sldId id="322" r:id="rId34"/>
    <p:sldId id="295" r:id="rId35"/>
    <p:sldId id="296" r:id="rId36"/>
  </p:sldIdLst>
  <p:sldSz cx="12192000" cy="6858000"/>
  <p:notesSz cx="6858000" cy="9144000"/>
  <p:embeddedFontLst>
    <p:embeddedFont>
      <p:font typeface="Calibri" panose="020F0502020204030204"/>
      <p:regular r:id="rId40"/>
      <p:bold r:id="rId41"/>
      <p:italic r:id="rId42"/>
      <p:boldItalic r:id="rId43"/>
    </p:embeddedFont>
    <p:embeddedFont>
      <p:font typeface="Georgia" panose="02040502050405020303"/>
      <p:regular r:id="rId44"/>
    </p:embeddedFont>
    <p:embeddedFont>
      <p:font typeface="Bahnschrift" panose="020B0502040204020203" pitchFamily="34" charset="0"/>
      <p:regular r:id="rId45"/>
      <p:bold r:id="rId46"/>
    </p:embeddedFont>
    <p:embeddedFont>
      <p:font typeface="Tahoma" panose="020B0604030504040204" pitchFamily="34" charset="0"/>
      <p:regular r:id="rId47"/>
      <p:bold r:id="rId48"/>
    </p:embeddedFont>
    <p:embeddedFont>
      <p:font typeface="Calibri" panose="020F0502020204030204" pitchFamily="34" charset="0"/>
      <p:regular r:id="rId49"/>
      <p:bold r:id="rId50"/>
      <p:italic r:id="rId51"/>
      <p:boldItalic r:id="rId52"/>
    </p:embeddedFont>
    <p:embeddedFont>
      <p:font typeface="Calibri" panose="020F0502020204030204" charset="-122"/>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570" userDrawn="1">
          <p15:clr>
            <a:srgbClr val="9AA0A6"/>
          </p15:clr>
        </p15:guide>
        <p15:guide id="2" pos="5881" userDrawn="1">
          <p15:clr>
            <a:srgbClr val="9AA0A6"/>
          </p15:clr>
        </p15:guide>
        <p15:guide id="3" orient="horz" pos="15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7" d="100"/>
          <a:sy n="67" d="100"/>
        </p:scale>
        <p:origin x="834" y="72"/>
      </p:cViewPr>
      <p:guideLst>
        <p:guide orient="horz" pos="1570"/>
        <p:guide pos="5881"/>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font" Target="fonts/font14.fntdata"/><Relationship Id="rId52" Type="http://schemas.openxmlformats.org/officeDocument/2006/relationships/font" Target="fonts/font13.fntdata"/><Relationship Id="rId51" Type="http://schemas.openxmlformats.org/officeDocument/2006/relationships/font" Target="fonts/font12.fntdata"/><Relationship Id="rId50" Type="http://schemas.openxmlformats.org/officeDocument/2006/relationships/font" Target="fonts/font11.fntdata"/><Relationship Id="rId5" Type="http://schemas.openxmlformats.org/officeDocument/2006/relationships/slide" Target="slides/slide2.xml"/><Relationship Id="rId49" Type="http://schemas.openxmlformats.org/officeDocument/2006/relationships/font" Target="fonts/font10.fntdata"/><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panose="020F0502020204030204"/>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lang="en-US" sz="1200"/>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lang="en-US" sz="1200"/>
          </a:p>
          <a:p>
            <a:pPr marL="0" lvl="0" indent="0" algn="l" rtl="0">
              <a:lnSpc>
                <a:spcPct val="100000"/>
              </a:lnSpc>
              <a:spcBef>
                <a:spcPts val="0"/>
              </a:spcBef>
              <a:spcAft>
                <a:spcPts val="0"/>
              </a:spcAft>
              <a:buSzPts val="1400"/>
              <a:buNone/>
            </a:p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lang="en-US" sz="1200"/>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lang="en-US" sz="1200"/>
          </a:p>
          <a:p>
            <a:pPr marL="0" lvl="0" indent="0" algn="l" rtl="0">
              <a:lnSpc>
                <a:spcPct val="100000"/>
              </a:lnSpc>
              <a:spcBef>
                <a:spcPts val="0"/>
              </a:spcBef>
              <a:spcAft>
                <a:spcPts val="0"/>
              </a:spcAft>
              <a:buSzPts val="1400"/>
              <a:buNone/>
            </a:p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lang="en-US" sz="1200"/>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lang="en-US" sz="1200"/>
          </a:p>
          <a:p>
            <a:pPr marL="0" lvl="0" indent="0" algn="l" rtl="0">
              <a:lnSpc>
                <a:spcPct val="100000"/>
              </a:lnSpc>
              <a:spcBef>
                <a:spcPts val="0"/>
              </a:spcBef>
              <a:spcAft>
                <a:spcPts val="0"/>
              </a:spcAft>
              <a:buSzPts val="1400"/>
              <a:buNone/>
            </a:p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7"/>
        <p:cNvGrpSpPr/>
        <p:nvPr/>
      </p:nvGrpSpPr>
      <p:grpSpPr>
        <a:xfrm>
          <a:off x="0" y="0"/>
          <a:ext cx="0" cy="0"/>
          <a:chOff x="0" y="0"/>
          <a:chExt cx="0" cy="0"/>
        </a:xfrm>
      </p:grpSpPr>
      <p:sp>
        <p:nvSpPr>
          <p:cNvPr id="288" name="Google Shape;28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9" name="Google Shape;2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r>
              <a:rPr lang="en-US"/>
              <a:t>Keep observations </a:t>
            </a:r>
            <a:endParaRPr lang="en-US"/>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9"/>
        <p:cNvGrpSpPr/>
        <p:nvPr/>
      </p:nvGrpSpPr>
      <p:grpSpPr>
        <a:xfrm>
          <a:off x="0" y="0"/>
          <a:ext cx="0" cy="0"/>
          <a:chOff x="0" y="0"/>
          <a:chExt cx="0" cy="0"/>
        </a:xfrm>
      </p:grpSpPr>
      <p:sp>
        <p:nvSpPr>
          <p:cNvPr id="310" name="Google Shape;310;g23c7840ddab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c7840ddab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2" name="Google Shape;312;g23c7840ddab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r>
              <a:rPr lang="en-US"/>
              <a:t>Add graphical </a:t>
            </a:r>
            <a:endParaRPr lang="en-US"/>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r>
              <a:rPr lang="en-US"/>
              <a:t>Add graphical </a:t>
            </a:r>
            <a:endParaRPr lang="en-US"/>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r>
              <a:rPr lang="en-US"/>
              <a:t>Add graphical </a:t>
            </a:r>
            <a:endParaRPr lang="en-US"/>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r>
              <a:rPr lang="en-US"/>
              <a:t>Add graphical </a:t>
            </a:r>
            <a:endParaRPr lang="en-US"/>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r>
              <a:rPr lang="en-US"/>
              <a:t>Add graphical </a:t>
            </a:r>
            <a:endParaRPr lang="en-US"/>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r>
              <a:rPr lang="en-US"/>
              <a:t>Add graphical </a:t>
            </a:r>
            <a:endParaRPr lang="en-US"/>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r>
              <a:rPr lang="en-US"/>
              <a:t>Add graphical </a:t>
            </a:r>
            <a:endParaRPr lang="en-US"/>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7"/>
        <p:cNvGrpSpPr/>
        <p:nvPr/>
      </p:nvGrpSpPr>
      <p:grpSpPr>
        <a:xfrm>
          <a:off x="0" y="0"/>
          <a:ext cx="0" cy="0"/>
          <a:chOff x="0" y="0"/>
          <a:chExt cx="0" cy="0"/>
        </a:xfrm>
      </p:grpSpPr>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0" name="Google Shape;4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lang="en-US"/>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panose="020F0502020204030204"/>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panose="020F0502020204030204"/>
              <a:buNone/>
            </a:pPr>
            <a:endParaRPr sz="1100"/>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panose="020F0502020204030204"/>
              <a:buNone/>
            </a:pPr>
            <a:endParaRPr sz="1100"/>
          </a:p>
          <a:p>
            <a:pPr marL="0" lvl="0" indent="0" algn="l" rtl="0">
              <a:lnSpc>
                <a:spcPct val="100000"/>
              </a:lnSpc>
              <a:spcBef>
                <a:spcPts val="0"/>
              </a:spcBef>
              <a:spcAft>
                <a:spcPts val="0"/>
              </a:spcAft>
              <a:buClr>
                <a:schemeClr val="dk1"/>
              </a:buClr>
              <a:buSzPts val="1100"/>
              <a:buFont typeface="Calibri" panose="020F0502020204030204"/>
              <a:buNone/>
            </a:pPr>
            <a:endParaRPr sz="1100"/>
          </a:p>
          <a:p>
            <a:pPr marL="0" lvl="0" indent="0" algn="l" rtl="0">
              <a:lnSpc>
                <a:spcPct val="100000"/>
              </a:lnSpc>
              <a:spcBef>
                <a:spcPts val="0"/>
              </a:spcBef>
              <a:spcAft>
                <a:spcPts val="0"/>
              </a:spcAft>
              <a:buClr>
                <a:schemeClr val="dk1"/>
              </a:buClr>
              <a:buSzPts val="1100"/>
              <a:buFont typeface="Calibri" panose="020F0502020204030204"/>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panose="020B0604020202020204"/>
              <a:buNone/>
            </a:pPr>
            <a:endParaRPr sz="19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panose="02040502050405020303"/>
              <a:buNone/>
              <a:defRPr sz="3100">
                <a:solidFill>
                  <a:schemeClr val="dk1"/>
                </a:solidFill>
                <a:latin typeface="Georgia" panose="02040502050405020303"/>
                <a:ea typeface="Georgia" panose="02040502050405020303"/>
                <a:cs typeface="Georgia" panose="02040502050405020303"/>
                <a:sym typeface="Georgia" panose="02040502050405020303"/>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9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panose="02040502050405020303"/>
              <a:buNone/>
              <a:defRPr sz="3100">
                <a:solidFill>
                  <a:schemeClr val="dk1"/>
                </a:solidFill>
                <a:latin typeface="Georgia" panose="02040502050405020303"/>
                <a:ea typeface="Georgia" panose="02040502050405020303"/>
                <a:cs typeface="Georgia" panose="02040502050405020303"/>
                <a:sym typeface="Georgia" panose="02040502050405020303"/>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9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panose="02040502050405020303"/>
              <a:buNone/>
              <a:defRPr sz="3100">
                <a:solidFill>
                  <a:schemeClr val="dk1"/>
                </a:solidFill>
                <a:latin typeface="Georgia" panose="02040502050405020303"/>
                <a:ea typeface="Georgia" panose="02040502050405020303"/>
                <a:cs typeface="Georgia" panose="02040502050405020303"/>
                <a:sym typeface="Georgia" panose="02040502050405020303"/>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sz="15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hyperlink" Target="https://www.linkedin.com/in/sharat-chandra" TargetMode="Externa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lookerstudio.google.com/reporting/eca9f11c-61e5-4317-a7ed-837bfecdb028" TargetMode="External"/><Relationship Id="rId1" Type="http://schemas.openxmlformats.org/officeDocument/2006/relationships/hyperlink" Target="https://app.powerbi.com/links/Pt251pvCni?ctid=4f4de592-f290-4db0-9bd5-229128bdd330&amp;pbi_source=linkShare"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hyperlink" Target="https://www.linkedin.com/in/a-a-ashwini-45a9221b9" TargetMode="External"/><Relationship Id="rId2" Type="http://schemas.openxmlformats.org/officeDocument/2006/relationships/hyperlink" Target="https://www.linkedin.com/in/abishek-n-687602218" TargetMode="Externa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image" Target="../media/image21.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22.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99" name="Google Shape;99;p2"/>
          <p:cNvPicPr preferRelativeResize="0"/>
          <p:nvPr/>
        </p:nvPicPr>
        <p:blipFill rotWithShape="1">
          <a:blip r:embed="rId1"/>
          <a:srcRect/>
          <a:stretch>
            <a:fillRect/>
          </a:stretch>
        </p:blipFill>
        <p:spPr>
          <a:xfrm>
            <a:off x="9915533" y="6151968"/>
            <a:ext cx="2276467" cy="706033"/>
          </a:xfrm>
          <a:prstGeom prst="rect">
            <a:avLst/>
          </a:prstGeom>
          <a:noFill/>
          <a:ln>
            <a:noFill/>
          </a:ln>
        </p:spPr>
      </p:pic>
      <p:sp>
        <p:nvSpPr>
          <p:cNvPr id="2" name="Rectangle 1"/>
          <p:cNvSpPr/>
          <p:nvPr/>
        </p:nvSpPr>
        <p:spPr>
          <a:xfrm>
            <a:off x="1857365" y="2321005"/>
            <a:ext cx="9058275" cy="1477328"/>
          </a:xfrm>
          <a:prstGeom prst="rect">
            <a:avLst/>
          </a:prstGeom>
        </p:spPr>
        <p:txBody>
          <a:bodyPr wrap="square">
            <a:spAutoFit/>
          </a:bodyPr>
          <a:lstStyle/>
          <a:p>
            <a:r>
              <a:rPr lang="pt-BR" b="1" dirty="0">
                <a:latin typeface="Bahnschrift" panose="020B0502040204020203" pitchFamily="34" charset="0"/>
              </a:rPr>
              <a:t>O P T I M I Z A T I O N   I N   S U P P L Y   C H  A I N   M A  N A G E M E N T </a:t>
            </a:r>
            <a:br>
              <a:rPr lang="pt-BR" sz="4800" b="1" dirty="0">
                <a:latin typeface="Lexend"/>
              </a:rPr>
            </a:br>
            <a:r>
              <a:rPr lang="pt-BR" sz="4800" b="1" dirty="0">
                <a:latin typeface="Bahnschrift" panose="020B0502040204020203" pitchFamily="34" charset="0"/>
              </a:rPr>
              <a:t>PALLET INVENTORY ANALYSIS</a:t>
            </a:r>
            <a:r>
              <a:rPr lang="pt-BR" sz="4800" b="1" dirty="0">
                <a:latin typeface="Lexend"/>
              </a:rPr>
              <a:t> </a:t>
            </a:r>
            <a:endParaRPr lang="pt-BR" dirty="0"/>
          </a:p>
          <a:p>
            <a:br>
              <a:rPr lang="pt-BR" dirty="0"/>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228600" y="177788"/>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rPr>
              <a:t>Data  Information </a:t>
            </a:r>
            <a:endParaRPr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endParaRPr>
          </a:p>
        </p:txBody>
      </p:sp>
      <p:pic>
        <p:nvPicPr>
          <p:cNvPr id="218" name="Google Shape;218;p13"/>
          <p:cNvPicPr preferRelativeResize="0"/>
          <p:nvPr/>
        </p:nvPicPr>
        <p:blipFill rotWithShape="1">
          <a:blip r:embed="rId1"/>
          <a:srcRect/>
          <a:stretch>
            <a:fillRect/>
          </a:stretch>
        </p:blipFill>
        <p:spPr>
          <a:xfrm>
            <a:off x="9567303" y="6040102"/>
            <a:ext cx="2592012" cy="806075"/>
          </a:xfrm>
          <a:prstGeom prst="rect">
            <a:avLst/>
          </a:prstGeom>
          <a:noFill/>
          <a:ln>
            <a:noFill/>
          </a:ln>
        </p:spPr>
      </p:pic>
      <p:sp>
        <p:nvSpPr>
          <p:cNvPr id="219" name="Google Shape;219;p13"/>
          <p:cNvSpPr txBox="1"/>
          <p:nvPr/>
        </p:nvSpPr>
        <p:spPr>
          <a:xfrm>
            <a:off x="857250" y="1409700"/>
            <a:ext cx="10972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b="1">
              <a:latin typeface="Tahoma" panose="020B0604030504040204" pitchFamily="34" charset="0"/>
              <a:ea typeface="Tahoma" panose="020B0604030504040204" pitchFamily="34" charset="0"/>
              <a:cs typeface="Tahoma" panose="020B0604030504040204" pitchFamily="34" charset="0"/>
              <a:sym typeface="Calibri" panose="020F0502020204030204"/>
            </a:endParaRPr>
          </a:p>
        </p:txBody>
      </p:sp>
      <p:sp>
        <p:nvSpPr>
          <p:cNvPr id="221" name="Google Shape;221;p13"/>
          <p:cNvSpPr txBox="1"/>
          <p:nvPr/>
        </p:nvSpPr>
        <p:spPr>
          <a:xfrm>
            <a:off x="5924550" y="2152650"/>
            <a:ext cx="63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sym typeface="Calibri" panose="020F0502020204030204"/>
            </a:endParaRPr>
          </a:p>
        </p:txBody>
      </p:sp>
      <p:sp>
        <p:nvSpPr>
          <p:cNvPr id="2" name="Rectangle 1"/>
          <p:cNvSpPr/>
          <p:nvPr/>
        </p:nvSpPr>
        <p:spPr>
          <a:xfrm>
            <a:off x="1033461" y="1342217"/>
            <a:ext cx="9967913" cy="4298613"/>
          </a:xfrm>
          <a:prstGeom prst="rect">
            <a:avLst/>
          </a:prstGeom>
        </p:spPr>
        <p:txBody>
          <a:bodyPr wrap="square">
            <a:spAutoFit/>
          </a:bodyPr>
          <a:lstStyle/>
          <a:p>
            <a:pPr fontAlgn="base">
              <a:buFont typeface="Arial" panose="020B0604020202020204" pitchFamily="34" charset="0"/>
              <a:buChar char="•"/>
            </a:pPr>
            <a:r>
              <a:rPr lang="en-US" sz="2400" dirty="0">
                <a:latin typeface="Calibri" panose="020F0502020204030204" pitchFamily="34" charset="0"/>
                <a:ea typeface="Tahoma" panose="020B0604030504040204" pitchFamily="34" charset="0"/>
                <a:cs typeface="Calibri" panose="020F0502020204030204" pitchFamily="34" charset="0"/>
              </a:rPr>
              <a:t>The file provided which is </a:t>
            </a:r>
            <a:r>
              <a:rPr lang="en-US" sz="2400" b="1" dirty="0">
                <a:latin typeface="Calibri" panose="020F0502020204030204" pitchFamily="34" charset="0"/>
                <a:ea typeface="Tahoma" panose="020B0604030504040204" pitchFamily="34" charset="0"/>
                <a:cs typeface="Calibri" panose="020F0502020204030204" pitchFamily="34" charset="0"/>
              </a:rPr>
              <a:t>3.7 mb </a:t>
            </a:r>
            <a:r>
              <a:rPr lang="en-US" sz="2400" dirty="0">
                <a:latin typeface="Calibri" panose="020F0502020204030204" pitchFamily="34" charset="0"/>
                <a:ea typeface="Tahoma" panose="020B0604030504040204" pitchFamily="34" charset="0"/>
                <a:cs typeface="Calibri" panose="020F0502020204030204" pitchFamily="34" charset="0"/>
              </a:rPr>
              <a:t>size  was in </a:t>
            </a:r>
            <a:r>
              <a:rPr lang="en-US" sz="2400" b="1" dirty="0">
                <a:latin typeface="Calibri" panose="020F0502020204030204" pitchFamily="34" charset="0"/>
                <a:ea typeface="Tahoma" panose="020B0604030504040204" pitchFamily="34" charset="0"/>
                <a:cs typeface="Calibri" panose="020F0502020204030204" pitchFamily="34" charset="0"/>
              </a:rPr>
              <a:t>.xlsx format</a:t>
            </a:r>
            <a:r>
              <a:rPr lang="en-US" sz="2400" dirty="0">
                <a:latin typeface="Calibri" panose="020F0502020204030204" pitchFamily="34" charset="0"/>
                <a:ea typeface="Tahoma" panose="020B0604030504040204" pitchFamily="34" charset="0"/>
                <a:cs typeface="Calibri" panose="020F0502020204030204" pitchFamily="34" charset="0"/>
              </a:rPr>
              <a:t> it is changed to .csv as the data must be loaded to the MySQL database. </a:t>
            </a:r>
            <a:endParaRPr lang="en-US" sz="2400" dirty="0">
              <a:latin typeface="Calibri" panose="020F0502020204030204" pitchFamily="34" charset="0"/>
              <a:ea typeface="Tahoma" panose="020B0604030504040204" pitchFamily="34" charset="0"/>
              <a:cs typeface="Calibri" panose="020F0502020204030204" pitchFamily="34" charset="0"/>
            </a:endParaRPr>
          </a:p>
          <a:p>
            <a:pPr fontAlgn="base">
              <a:spcBef>
                <a:spcPts val="800"/>
              </a:spcBef>
              <a:buFont typeface="Arial" panose="020B0604020202020204" pitchFamily="34" charset="0"/>
              <a:buChar char="•"/>
            </a:pPr>
            <a:r>
              <a:rPr lang="en-US" sz="2400" dirty="0">
                <a:latin typeface="Calibri" panose="020F0502020204030204" pitchFamily="34" charset="0"/>
                <a:ea typeface="Tahoma" panose="020B0604030504040204" pitchFamily="34" charset="0"/>
                <a:cs typeface="Calibri" panose="020F0502020204030204" pitchFamily="34" charset="0"/>
              </a:rPr>
              <a:t>The data provided is about the pallet orders placed by different customers from </a:t>
            </a:r>
            <a:r>
              <a:rPr lang="en-US" sz="2400" b="1" dirty="0">
                <a:latin typeface="Calibri" panose="020F0502020204030204" pitchFamily="34" charset="0"/>
                <a:ea typeface="Tahoma" panose="020B0604030504040204" pitchFamily="34" charset="0"/>
                <a:cs typeface="Calibri" panose="020F0502020204030204" pitchFamily="34" charset="0"/>
              </a:rPr>
              <a:t>01-01-2019 till 23-08-2023</a:t>
            </a:r>
            <a:r>
              <a:rPr lang="en-US" sz="2400" dirty="0">
                <a:latin typeface="Calibri" panose="020F0502020204030204" pitchFamily="34" charset="0"/>
                <a:ea typeface="Tahoma" panose="020B0604030504040204" pitchFamily="34" charset="0"/>
                <a:cs typeface="Calibri" panose="020F0502020204030204" pitchFamily="34" charset="0"/>
              </a:rPr>
              <a:t>. There are </a:t>
            </a:r>
            <a:r>
              <a:rPr lang="en-US" sz="2400" b="1" dirty="0">
                <a:latin typeface="Calibri" panose="020F0502020204030204" pitchFamily="34" charset="0"/>
                <a:ea typeface="Tahoma" panose="020B0604030504040204" pitchFamily="34" charset="0"/>
                <a:cs typeface="Calibri" panose="020F0502020204030204" pitchFamily="34" charset="0"/>
              </a:rPr>
              <a:t>80962 records </a:t>
            </a:r>
            <a:r>
              <a:rPr lang="en-US" sz="2400" dirty="0">
                <a:latin typeface="Calibri" panose="020F0502020204030204" pitchFamily="34" charset="0"/>
                <a:ea typeface="Tahoma" panose="020B0604030504040204" pitchFamily="34" charset="0"/>
                <a:cs typeface="Calibri" panose="020F0502020204030204" pitchFamily="34" charset="0"/>
              </a:rPr>
              <a:t> in which </a:t>
            </a:r>
            <a:r>
              <a:rPr lang="en-US" sz="2400" b="1" dirty="0">
                <a:latin typeface="Calibri" panose="020F0502020204030204" pitchFamily="34" charset="0"/>
                <a:ea typeface="Tahoma" panose="020B0604030504040204" pitchFamily="34" charset="0"/>
                <a:cs typeface="Calibri" panose="020F0502020204030204" pitchFamily="34" charset="0"/>
              </a:rPr>
              <a:t>16938 records </a:t>
            </a:r>
            <a:r>
              <a:rPr lang="en-US" sz="2400" dirty="0">
                <a:latin typeface="Calibri" panose="020F0502020204030204" pitchFamily="34" charset="0"/>
                <a:ea typeface="Tahoma" panose="020B0604030504040204" pitchFamily="34" charset="0"/>
                <a:cs typeface="Calibri" panose="020F0502020204030204" pitchFamily="34" charset="0"/>
              </a:rPr>
              <a:t>are Duplicates.</a:t>
            </a:r>
            <a:endParaRPr lang="en-US" sz="2400" b="1" dirty="0">
              <a:latin typeface="Calibri" panose="020F0502020204030204" pitchFamily="34" charset="0"/>
              <a:ea typeface="Tahoma" panose="020B0604030504040204" pitchFamily="34" charset="0"/>
              <a:cs typeface="Calibri" panose="020F0502020204030204" pitchFamily="34" charset="0"/>
            </a:endParaRPr>
          </a:p>
          <a:p>
            <a:pPr fontAlgn="base">
              <a:spcBef>
                <a:spcPts val="800"/>
              </a:spcBef>
              <a:buFont typeface="Arial" panose="020B0604020202020204" pitchFamily="34" charset="0"/>
              <a:buChar char="•"/>
            </a:pPr>
            <a:r>
              <a:rPr lang="en-US" sz="2400" dirty="0">
                <a:latin typeface="Calibri" panose="020F0502020204030204" pitchFamily="34" charset="0"/>
                <a:ea typeface="Tahoma" panose="020B0604030504040204" pitchFamily="34" charset="0"/>
                <a:cs typeface="Calibri" panose="020F0502020204030204" pitchFamily="34" charset="0"/>
              </a:rPr>
              <a:t>There are </a:t>
            </a:r>
            <a:r>
              <a:rPr lang="en-US" sz="2400" b="1" dirty="0">
                <a:latin typeface="Calibri" panose="020F0502020204030204" pitchFamily="34" charset="0"/>
                <a:ea typeface="Tahoma" panose="020B0604030504040204" pitchFamily="34" charset="0"/>
                <a:cs typeface="Calibri" panose="020F0502020204030204" pitchFamily="34" charset="0"/>
              </a:rPr>
              <a:t>4183 customers</a:t>
            </a:r>
            <a:r>
              <a:rPr lang="en-US" sz="2400" dirty="0">
                <a:latin typeface="Calibri" panose="020F0502020204030204" pitchFamily="34" charset="0"/>
                <a:ea typeface="Tahoma" panose="020B0604030504040204" pitchFamily="34" charset="0"/>
                <a:cs typeface="Calibri" panose="020F0502020204030204" pitchFamily="34" charset="0"/>
              </a:rPr>
              <a:t> in </a:t>
            </a:r>
            <a:r>
              <a:rPr lang="en-US" sz="2400" b="1" dirty="0">
                <a:latin typeface="Calibri" panose="020F0502020204030204" pitchFamily="34" charset="0"/>
                <a:ea typeface="Tahoma" panose="020B0604030504040204" pitchFamily="34" charset="0"/>
                <a:cs typeface="Calibri" panose="020F0502020204030204" pitchFamily="34" charset="0"/>
              </a:rPr>
              <a:t>668 Cities </a:t>
            </a:r>
            <a:r>
              <a:rPr lang="en-US" sz="2400" dirty="0">
                <a:latin typeface="Calibri" panose="020F0502020204030204" pitchFamily="34" charset="0"/>
                <a:ea typeface="Tahoma" panose="020B0604030504040204" pitchFamily="34" charset="0"/>
                <a:cs typeface="Calibri" panose="020F0502020204030204" pitchFamily="34" charset="0"/>
              </a:rPr>
              <a:t>across</a:t>
            </a:r>
            <a:r>
              <a:rPr lang="en-US" sz="2400" b="1" dirty="0">
                <a:latin typeface="Calibri" panose="020F0502020204030204" pitchFamily="34" charset="0"/>
                <a:ea typeface="Tahoma" panose="020B0604030504040204" pitchFamily="34" charset="0"/>
                <a:cs typeface="Calibri" panose="020F0502020204030204" pitchFamily="34" charset="0"/>
              </a:rPr>
              <a:t> 33 states </a:t>
            </a:r>
            <a:r>
              <a:rPr lang="en-US" sz="2400" dirty="0">
                <a:latin typeface="Calibri" panose="020F0502020204030204" pitchFamily="34" charset="0"/>
                <a:ea typeface="Tahoma" panose="020B0604030504040204" pitchFamily="34" charset="0"/>
                <a:cs typeface="Calibri" panose="020F0502020204030204" pitchFamily="34" charset="0"/>
              </a:rPr>
              <a:t>spreading in </a:t>
            </a:r>
            <a:r>
              <a:rPr lang="en-US" sz="2400" b="1" dirty="0">
                <a:latin typeface="Calibri" panose="020F0502020204030204" pitchFamily="34" charset="0"/>
                <a:ea typeface="Tahoma" panose="020B0604030504040204" pitchFamily="34" charset="0"/>
                <a:cs typeface="Calibri" panose="020F0502020204030204" pitchFamily="34" charset="0"/>
              </a:rPr>
              <a:t>4 regions </a:t>
            </a:r>
            <a:r>
              <a:rPr lang="en-US" sz="2400" dirty="0">
                <a:latin typeface="Calibri" panose="020F0502020204030204" pitchFamily="34" charset="0"/>
                <a:ea typeface="Tahoma" panose="020B0604030504040204" pitchFamily="34" charset="0"/>
                <a:cs typeface="Calibri" panose="020F0502020204030204" pitchFamily="34" charset="0"/>
              </a:rPr>
              <a:t>in </a:t>
            </a:r>
            <a:r>
              <a:rPr lang="en-US" sz="2400" b="1" dirty="0">
                <a:latin typeface="Calibri" panose="020F0502020204030204" pitchFamily="34" charset="0"/>
                <a:ea typeface="Tahoma" panose="020B0604030504040204" pitchFamily="34" charset="0"/>
                <a:cs typeface="Calibri" panose="020F0502020204030204" pitchFamily="34" charset="0"/>
              </a:rPr>
              <a:t>87 different Warehouses</a:t>
            </a:r>
            <a:r>
              <a:rPr lang="en-US" sz="2400" dirty="0">
                <a:latin typeface="Calibri" panose="020F0502020204030204" pitchFamily="34" charset="0"/>
                <a:ea typeface="Tahoma" panose="020B0604030504040204" pitchFamily="34" charset="0"/>
                <a:cs typeface="Calibri" panose="020F0502020204030204" pitchFamily="34" charset="0"/>
              </a:rPr>
              <a:t>. There are also </a:t>
            </a:r>
            <a:r>
              <a:rPr lang="en-US" sz="2400" b="1" dirty="0">
                <a:latin typeface="Calibri" panose="020F0502020204030204" pitchFamily="34" charset="0"/>
                <a:ea typeface="Tahoma" panose="020B0604030504040204" pitchFamily="34" charset="0"/>
                <a:cs typeface="Calibri" panose="020F0502020204030204" pitchFamily="34" charset="0"/>
              </a:rPr>
              <a:t>2</a:t>
            </a:r>
            <a:r>
              <a:rPr lang="en-US" sz="2400" dirty="0">
                <a:latin typeface="Calibri" panose="020F0502020204030204" pitchFamily="34" charset="0"/>
                <a:ea typeface="Tahoma" panose="020B0604030504040204" pitchFamily="34" charset="0"/>
                <a:cs typeface="Calibri" panose="020F0502020204030204" pitchFamily="34" charset="0"/>
              </a:rPr>
              <a:t> transaction types. And  No missing Values were present.</a:t>
            </a:r>
            <a:endParaRPr lang="en-US" sz="2400" dirty="0">
              <a:latin typeface="Calibri" panose="020F0502020204030204" pitchFamily="34" charset="0"/>
              <a:ea typeface="Tahoma" panose="020B0604030504040204" pitchFamily="34" charset="0"/>
              <a:cs typeface="Calibri" panose="020F0502020204030204" pitchFamily="34" charset="0"/>
            </a:endParaRPr>
          </a:p>
          <a:p>
            <a:pPr fontAlgn="base">
              <a:spcBef>
                <a:spcPts val="800"/>
              </a:spcBef>
              <a:buFont typeface="Arial" panose="020B0604020202020204" pitchFamily="34" charset="0"/>
              <a:buChar char="•"/>
            </a:pPr>
            <a:endParaRPr lang="en-US" sz="2400" dirty="0">
              <a:latin typeface="Calibri" panose="020F0502020204030204" pitchFamily="34" charset="0"/>
              <a:ea typeface="Tahoma" panose="020B0604030504040204" pitchFamily="34" charset="0"/>
              <a:cs typeface="Calibri" panose="020F0502020204030204" pitchFamily="34" charset="0"/>
            </a:endParaRPr>
          </a:p>
          <a:p>
            <a:pPr fontAlgn="base">
              <a:spcBef>
                <a:spcPts val="800"/>
              </a:spcBef>
            </a:pPr>
            <a:endParaRPr lang="en-US" sz="2400" dirty="0">
              <a:latin typeface="Calibri" panose="020F0502020204030204" pitchFamily="34" charset="0"/>
              <a:ea typeface="Tahoma" panose="020B060403050404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5"/>
          <p:cNvSpPr txBox="1">
            <a:spLocks noGrp="1"/>
          </p:cNvSpPr>
          <p:nvPr>
            <p:ph type="title"/>
          </p:nvPr>
        </p:nvSpPr>
        <p:spPr>
          <a:xfrm>
            <a:off x="0" y="17779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dirty="0">
                <a:latin typeface="Times New Roman" panose="02020603050405020304"/>
                <a:ea typeface="Times New Roman" panose="02020603050405020304"/>
                <a:cs typeface="Times New Roman" panose="02020603050405020304"/>
                <a:sym typeface="Times New Roman" panose="02020603050405020304"/>
              </a:rPr>
              <a:t>Data Dictionary </a:t>
            </a:r>
            <a:endParaRPr sz="3200" b="1"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228" name="Google Shape;228;p15"/>
          <p:cNvPicPr preferRelativeResize="0"/>
          <p:nvPr/>
        </p:nvPicPr>
        <p:blipFill rotWithShape="1">
          <a:blip r:embed="rId1"/>
          <a:srcRect/>
          <a:stretch>
            <a:fillRect/>
          </a:stretch>
        </p:blipFill>
        <p:spPr>
          <a:xfrm>
            <a:off x="9580951" y="6040102"/>
            <a:ext cx="2592012" cy="805375"/>
          </a:xfrm>
          <a:prstGeom prst="rect">
            <a:avLst/>
          </a:prstGeom>
          <a:noFill/>
          <a:ln>
            <a:noFill/>
          </a:ln>
        </p:spPr>
      </p:pic>
      <p:graphicFrame>
        <p:nvGraphicFramePr>
          <p:cNvPr id="2" name="Table 1"/>
          <p:cNvGraphicFramePr>
            <a:graphicFrameLocks noGrp="1"/>
          </p:cNvGraphicFramePr>
          <p:nvPr/>
        </p:nvGraphicFramePr>
        <p:xfrm>
          <a:off x="2418545" y="1307842"/>
          <a:ext cx="7614841" cy="4242316"/>
        </p:xfrm>
        <a:graphic>
          <a:graphicData uri="http://schemas.openxmlformats.org/drawingml/2006/table">
            <a:tbl>
              <a:tblPr/>
              <a:tblGrid>
                <a:gridCol w="1692187"/>
                <a:gridCol w="2054798"/>
                <a:gridCol w="1346843"/>
                <a:gridCol w="2521013"/>
              </a:tblGrid>
              <a:tr h="358299">
                <a:tc>
                  <a:txBody>
                    <a:bodyPr/>
                    <a:lstStyle/>
                    <a:p>
                      <a:pPr algn="ctr" rtl="0" fontAlgn="ctr">
                        <a:spcBef>
                          <a:spcPts val="0"/>
                        </a:spcBef>
                        <a:spcAft>
                          <a:spcPts val="0"/>
                        </a:spcAft>
                      </a:pPr>
                      <a:r>
                        <a:rPr lang="en-US" sz="1500" b="1" i="0" u="none" strike="noStrike" dirty="0">
                          <a:solidFill>
                            <a:srgbClr val="000000"/>
                          </a:solidFill>
                          <a:effectLst/>
                          <a:latin typeface="Calibri" panose="020F0502020204030204" pitchFamily="34" charset="0"/>
                          <a:cs typeface="Calibri" panose="020F0502020204030204" pitchFamily="34" charset="0"/>
                        </a:rPr>
                        <a:t>Field Name</a:t>
                      </a:r>
                      <a:endParaRPr lang="en-US" sz="1500" b="1"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lumMod val="85000"/>
                      </a:schemeClr>
                    </a:solidFill>
                  </a:tcPr>
                </a:tc>
                <a:tc>
                  <a:txBody>
                    <a:bodyPr/>
                    <a:lstStyle/>
                    <a:p>
                      <a:pPr algn="ctr" rtl="0" fontAlgn="ctr">
                        <a:spcBef>
                          <a:spcPts val="0"/>
                        </a:spcBef>
                        <a:spcAft>
                          <a:spcPts val="0"/>
                        </a:spcAft>
                      </a:pPr>
                      <a:r>
                        <a:rPr lang="en-US" sz="1500" b="1" i="0" u="none" strike="noStrike" dirty="0">
                          <a:solidFill>
                            <a:srgbClr val="000000"/>
                          </a:solidFill>
                          <a:effectLst/>
                          <a:latin typeface="Calibri" panose="020F0502020204030204" pitchFamily="34" charset="0"/>
                          <a:cs typeface="Calibri" panose="020F0502020204030204" pitchFamily="34" charset="0"/>
                        </a:rPr>
                        <a:t>Data Type </a:t>
                      </a:r>
                      <a:endParaRPr lang="en-US" sz="1500" b="1"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lumMod val="85000"/>
                      </a:schemeClr>
                    </a:solidFill>
                  </a:tcPr>
                </a:tc>
                <a:tc>
                  <a:txBody>
                    <a:bodyPr/>
                    <a:lstStyle/>
                    <a:p>
                      <a:pPr algn="ctr" rtl="0" fontAlgn="ctr">
                        <a:spcBef>
                          <a:spcPts val="0"/>
                        </a:spcBef>
                        <a:spcAft>
                          <a:spcPts val="0"/>
                        </a:spcAft>
                      </a:pPr>
                      <a:r>
                        <a:rPr lang="en-US" sz="1500" b="1" i="0" u="none" strike="noStrike" dirty="0">
                          <a:solidFill>
                            <a:srgbClr val="000000"/>
                          </a:solidFill>
                          <a:effectLst/>
                          <a:latin typeface="Calibri" panose="020F0502020204030204" pitchFamily="34" charset="0"/>
                          <a:cs typeface="Calibri" panose="020F0502020204030204" pitchFamily="34" charset="0"/>
                        </a:rPr>
                        <a:t>Field length</a:t>
                      </a:r>
                      <a:endParaRPr lang="en-US" sz="1500" b="1"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lumMod val="85000"/>
                      </a:schemeClr>
                    </a:solidFill>
                  </a:tcPr>
                </a:tc>
                <a:tc>
                  <a:txBody>
                    <a:bodyPr/>
                    <a:lstStyle/>
                    <a:p>
                      <a:pPr algn="ctr" rtl="0" fontAlgn="ctr">
                        <a:spcBef>
                          <a:spcPts val="0"/>
                        </a:spcBef>
                        <a:spcAft>
                          <a:spcPts val="0"/>
                        </a:spcAft>
                      </a:pPr>
                      <a:r>
                        <a:rPr lang="en-US" sz="1500" b="1" i="0" u="none" strike="noStrike" dirty="0">
                          <a:solidFill>
                            <a:srgbClr val="000000"/>
                          </a:solidFill>
                          <a:effectLst/>
                          <a:latin typeface="Calibri" panose="020F0502020204030204" pitchFamily="34" charset="0"/>
                          <a:cs typeface="Calibri" panose="020F0502020204030204" pitchFamily="34" charset="0"/>
                        </a:rPr>
                        <a:t>Description</a:t>
                      </a:r>
                      <a:endParaRPr lang="en-US" sz="1500" b="1"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lumMod val="85000"/>
                      </a:schemeClr>
                    </a:solidFill>
                  </a:tcPr>
                </a:tc>
              </a:tr>
              <a:tr h="641706">
                <a:tc>
                  <a:txBody>
                    <a:bodyPr/>
                    <a:lstStyle/>
                    <a:p>
                      <a:pPr algn="ctr" rtl="0" fontAlgn="ctr">
                        <a:spcBef>
                          <a:spcPts val="0"/>
                        </a:spcBef>
                        <a:spcAft>
                          <a:spcPts val="0"/>
                        </a:spcAft>
                      </a:pPr>
                      <a:r>
                        <a:rPr lang="en-US" sz="1400" b="0" i="0" u="none" strike="noStrike" dirty="0" err="1">
                          <a:solidFill>
                            <a:srgbClr val="000000"/>
                          </a:solidFill>
                          <a:effectLst/>
                          <a:latin typeface="Calibri" panose="020F0502020204030204" pitchFamily="34" charset="0"/>
                          <a:cs typeface="Calibri" panose="020F0502020204030204" pitchFamily="34" charset="0"/>
                        </a:rPr>
                        <a:t>Order_Date</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Date (dd-mm-yyyy)</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10</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Date of Trade</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71515">
                <a:tc>
                  <a:txBody>
                    <a:bodyPr/>
                    <a:lstStyle/>
                    <a:p>
                      <a:pPr algn="ctr" rtl="0" fontAlgn="ctr">
                        <a:spcBef>
                          <a:spcPts val="0"/>
                        </a:spcBef>
                        <a:spcAft>
                          <a:spcPts val="0"/>
                        </a:spcAft>
                      </a:pPr>
                      <a:r>
                        <a:rPr lang="en-US" sz="1400" b="0" i="0" u="none" strike="noStrike" dirty="0" err="1">
                          <a:solidFill>
                            <a:srgbClr val="000000"/>
                          </a:solidFill>
                          <a:effectLst/>
                          <a:latin typeface="Calibri" panose="020F0502020204030204" pitchFamily="34" charset="0"/>
                          <a:cs typeface="Calibri" panose="020F0502020204030204" pitchFamily="34" charset="0"/>
                        </a:rPr>
                        <a:t>CustName</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Integer</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20</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Customer’s Name</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71515">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City</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String</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30</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Customer’s City</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71515">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Region</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String</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30</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Customer’s Region</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71515">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State</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String</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30</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Customer’s State </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71515">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Product_Code</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String</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20</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Code of the product</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641706">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Transaction_Type</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String</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20</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Whether the pallets are returned or allotted</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71515">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QTY</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Integer</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10</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Quantity of Pallets</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71515">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cs typeface="Calibri" panose="020F0502020204030204" pitchFamily="34" charset="0"/>
                        </a:rPr>
                        <a:t>WHName</a:t>
                      </a:r>
                      <a:endParaRPr lang="en-US" sz="140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String</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10</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Name of the Warehouse</a:t>
                      </a:r>
                      <a:endParaRPr lang="en-US" sz="1400" dirty="0">
                        <a:effectLst/>
                        <a:latin typeface="Calibri" panose="020F0502020204030204" pitchFamily="34" charset="0"/>
                        <a:cs typeface="Calibri" panose="020F0502020204030204" pitchFamily="34" charset="0"/>
                      </a:endParaRPr>
                    </a:p>
                  </a:txBody>
                  <a:tcPr marL="60435" marR="60435" marT="34249" marB="3424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bl>
          </a:graphicData>
        </a:graphic>
      </p:graphicFrame>
      <p:sp>
        <p:nvSpPr>
          <p:cNvPr id="3" name="Rectangle 1"/>
          <p:cNvSpPr>
            <a:spLocks noChangeArrowheads="1"/>
          </p:cNvSpPr>
          <p:nvPr/>
        </p:nvSpPr>
        <p:spPr bwMode="auto">
          <a:xfrm>
            <a:off x="14382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System Requirements</a:t>
            </a:r>
            <a:endParaRPr sz="32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252" name="Google Shape;252;g117b53b5ae0_10_104"/>
          <p:cNvPicPr preferRelativeResize="0"/>
          <p:nvPr/>
        </p:nvPicPr>
        <p:blipFill rotWithShape="1">
          <a:blip r:embed="rId1"/>
          <a:srcRect/>
          <a:stretch>
            <a:fillRect/>
          </a:stretch>
        </p:blipFill>
        <p:spPr>
          <a:xfrm>
            <a:off x="9580951" y="5971862"/>
            <a:ext cx="2592012" cy="805375"/>
          </a:xfrm>
          <a:prstGeom prst="rect">
            <a:avLst/>
          </a:prstGeom>
          <a:noFill/>
          <a:ln>
            <a:noFill/>
          </a:ln>
        </p:spPr>
      </p:pic>
      <p:sp>
        <p:nvSpPr>
          <p:cNvPr id="2" name="Rectangle 1"/>
          <p:cNvSpPr/>
          <p:nvPr/>
        </p:nvSpPr>
        <p:spPr>
          <a:xfrm>
            <a:off x="1033461" y="1514356"/>
            <a:ext cx="9796463" cy="4154984"/>
          </a:xfrm>
          <a:prstGeom prst="rect">
            <a:avLst/>
          </a:prstGeom>
        </p:spPr>
        <p:txBody>
          <a:bodyPr wrap="square">
            <a:spAutoFit/>
          </a:bodyPr>
          <a:lstStyle/>
          <a:p>
            <a:pPr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Windows 10 or later, 8GB RAM or higher or equivalent MAC Machines</a:t>
            </a:r>
            <a:endParaRPr lang="en-US" sz="2400" dirty="0">
              <a:latin typeface="Calibri" panose="020F0502020204030204" pitchFamily="34" charset="0"/>
              <a:cs typeface="Calibri" panose="020F0502020204030204" pitchFamily="34" charset="0"/>
            </a:endParaRPr>
          </a:p>
          <a:p>
            <a:pPr fontAlgn="base">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Python 3.0 or later</a:t>
            </a:r>
            <a:endParaRPr lang="en-US" sz="2400" dirty="0">
              <a:latin typeface="Calibri" panose="020F0502020204030204" pitchFamily="34" charset="0"/>
              <a:cs typeface="Calibri" panose="020F0502020204030204" pitchFamily="34" charset="0"/>
            </a:endParaRPr>
          </a:p>
          <a:p>
            <a:pPr fontAlgn="base">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MySQL 8.0 or later</a:t>
            </a:r>
            <a:endParaRPr lang="en-US" sz="2400" dirty="0">
              <a:latin typeface="Calibri" panose="020F0502020204030204" pitchFamily="34" charset="0"/>
              <a:cs typeface="Calibri" panose="020F0502020204030204" pitchFamily="34" charset="0"/>
            </a:endParaRPr>
          </a:p>
          <a:p>
            <a:pPr fontAlgn="base">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Power Bi Desktop Latest Version</a:t>
            </a:r>
            <a:endParaRPr lang="en-US" sz="2400" dirty="0">
              <a:latin typeface="Calibri" panose="020F0502020204030204" pitchFamily="34" charset="0"/>
              <a:cs typeface="Calibri" panose="020F0502020204030204" pitchFamily="34" charset="0"/>
            </a:endParaRPr>
          </a:p>
          <a:p>
            <a:pPr fontAlgn="base">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Excel 2013 or later </a:t>
            </a: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48285" y="149225"/>
            <a:ext cx="11390630" cy="53276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Exploratory Data Analysis [EDA] </a:t>
            </a:r>
            <a:endParaRPr sz="3200">
              <a:latin typeface="Times New Roman" panose="02020603050405020304"/>
              <a:ea typeface="Times New Roman" panose="02020603050405020304"/>
              <a:cs typeface="Times New Roman" panose="02020603050405020304"/>
              <a:sym typeface="Times New Roman" panose="02020603050405020304"/>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65" name="Google Shape;265;p25"/>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266" name="Google Shape;266;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267" name="Google Shape;267;p25"/>
          <p:cNvSpPr txBox="1"/>
          <p:nvPr/>
        </p:nvSpPr>
        <p:spPr>
          <a:xfrm>
            <a:off x="1222909" y="1628850"/>
            <a:ext cx="8991600" cy="3570178"/>
          </a:xfrm>
          <a:prstGeom prst="rect">
            <a:avLst/>
          </a:prstGeom>
          <a:noFill/>
          <a:ln>
            <a:noFill/>
          </a:ln>
        </p:spPr>
        <p:txBody>
          <a:bodyPr spcFirstLastPara="1" wrap="square" lIns="91425" tIns="91425" rIns="91425" bIns="91425" anchor="t" anchorCtr="0">
            <a:spAutoFit/>
          </a:bodyPr>
          <a:lstStyle/>
          <a:p>
            <a:pPr marL="285750" lvl="0" indent="-285750">
              <a:buFont typeface="Arial" panose="020B0604020202020204" pitchFamily="34" charset="0"/>
              <a:buChar char="•"/>
            </a:pPr>
            <a:r>
              <a:rPr lang="en-US" sz="2000" dirty="0">
                <a:latin typeface="Calibri" panose="020F0502020204030204"/>
                <a:ea typeface="Calibri" panose="020F0502020204030204"/>
                <a:cs typeface="Calibri" panose="020F0502020204030204"/>
                <a:sym typeface="Calibri" panose="020F0502020204030204"/>
              </a:rPr>
              <a:t>The Total Number of orders placed for allotment are 35801.</a:t>
            </a:r>
            <a:endParaRPr lang="en-US" sz="2000" dirty="0">
              <a:latin typeface="Calibri" panose="020F0502020204030204"/>
              <a:ea typeface="Calibri" panose="020F0502020204030204"/>
              <a:cs typeface="Calibri" panose="020F0502020204030204"/>
              <a:sym typeface="Calibri" panose="020F0502020204030204"/>
            </a:endParaRPr>
          </a:p>
          <a:p>
            <a:pPr marL="285750" lvl="0" indent="-285750">
              <a:buFont typeface="Arial" panose="020B0604020202020204" pitchFamily="34" charset="0"/>
              <a:buChar char="•"/>
            </a:pPr>
            <a:r>
              <a:rPr lang="en-US" sz="2000" dirty="0">
                <a:latin typeface="Calibri" panose="020F0502020204030204"/>
                <a:ea typeface="Calibri" panose="020F0502020204030204"/>
                <a:cs typeface="Calibri" panose="020F0502020204030204"/>
                <a:sym typeface="Calibri" panose="020F0502020204030204"/>
              </a:rPr>
              <a:t>Average number of Pallets requested for allotment is 204.</a:t>
            </a:r>
            <a:endParaRPr lang="en-US" sz="2000" dirty="0">
              <a:latin typeface="Calibri" panose="020F0502020204030204"/>
              <a:ea typeface="Calibri" panose="020F0502020204030204"/>
              <a:cs typeface="Calibri" panose="020F0502020204030204"/>
              <a:sym typeface="Calibri" panose="020F0502020204030204"/>
            </a:endParaRPr>
          </a:p>
          <a:p>
            <a:pPr marL="285750" lvl="0" indent="-285750">
              <a:buFont typeface="Arial" panose="020B0604020202020204" pitchFamily="34" charset="0"/>
              <a:buChar char="•"/>
            </a:pPr>
            <a:r>
              <a:rPr lang="en-US" sz="2000" dirty="0">
                <a:latin typeface="Calibri" panose="020F0502020204030204"/>
                <a:ea typeface="Calibri" panose="020F0502020204030204"/>
                <a:cs typeface="Calibri" panose="020F0502020204030204"/>
                <a:sym typeface="Calibri" panose="020F0502020204030204"/>
              </a:rPr>
              <a:t>100 Nos is the most ordered Quantity.</a:t>
            </a:r>
            <a:endParaRPr lang="en-US" sz="2000" dirty="0">
              <a:latin typeface="Calibri" panose="020F0502020204030204"/>
              <a:ea typeface="Calibri" panose="020F0502020204030204"/>
              <a:cs typeface="Calibri" panose="020F0502020204030204"/>
              <a:sym typeface="Calibri" panose="020F0502020204030204"/>
            </a:endParaRPr>
          </a:p>
          <a:p>
            <a:pPr marL="285750" lvl="0" indent="-285750">
              <a:buFont typeface="Arial" panose="020B0604020202020204" pitchFamily="34" charset="0"/>
              <a:buChar char="•"/>
            </a:pPr>
            <a:r>
              <a:rPr lang="en-US" sz="2000" dirty="0">
                <a:latin typeface="Calibri" panose="020F0502020204030204"/>
                <a:ea typeface="Calibri" panose="020F0502020204030204"/>
                <a:cs typeface="Calibri" panose="020F0502020204030204"/>
                <a:sym typeface="Calibri" panose="020F0502020204030204"/>
              </a:rPr>
              <a:t>Maximum Quantity of Pallets ordered in a single order is 600.</a:t>
            </a:r>
            <a:endParaRPr lang="en-US" sz="2000" dirty="0">
              <a:latin typeface="Calibri" panose="020F0502020204030204"/>
              <a:ea typeface="Calibri" panose="020F0502020204030204"/>
              <a:cs typeface="Calibri" panose="020F0502020204030204"/>
              <a:sym typeface="Calibri" panose="020F0502020204030204"/>
            </a:endParaRPr>
          </a:p>
          <a:p>
            <a:pPr marL="285750" lvl="0" indent="-285750">
              <a:buFont typeface="Arial" panose="020B0604020202020204" pitchFamily="34" charset="0"/>
              <a:buChar char="•"/>
            </a:pPr>
            <a:r>
              <a:rPr lang="en-US" sz="2000" dirty="0">
                <a:latin typeface="Calibri" panose="020F0502020204030204"/>
                <a:ea typeface="Calibri" panose="020F0502020204030204"/>
                <a:cs typeface="Calibri" panose="020F0502020204030204"/>
                <a:sym typeface="Calibri" panose="020F0502020204030204"/>
              </a:rPr>
              <a:t>The Number pallets ordered normally varies between </a:t>
            </a:r>
            <a:endParaRPr lang="en-US" sz="2000" dirty="0">
              <a:latin typeface="Calibri" panose="020F0502020204030204"/>
              <a:ea typeface="Calibri" panose="020F0502020204030204"/>
              <a:cs typeface="Calibri" panose="020F0502020204030204"/>
              <a:sym typeface="Calibri" panose="020F0502020204030204"/>
            </a:endParaRPr>
          </a:p>
          <a:p>
            <a:pPr marL="285750" lvl="0" indent="-285750">
              <a:buFont typeface="Arial" panose="020B0604020202020204" pitchFamily="34" charset="0"/>
              <a:buChar char="•"/>
            </a:pPr>
            <a:r>
              <a:rPr lang="en-US" sz="2000" dirty="0">
                <a:latin typeface="Calibri" panose="020F0502020204030204"/>
                <a:ea typeface="Calibri" panose="020F0502020204030204"/>
                <a:cs typeface="Calibri" panose="020F0502020204030204"/>
                <a:sym typeface="Calibri" panose="020F0502020204030204"/>
              </a:rPr>
              <a:t>308 and101</a:t>
            </a:r>
            <a:endParaRPr lang="en-US" sz="2000" dirty="0">
              <a:latin typeface="Calibri" panose="020F0502020204030204"/>
              <a:ea typeface="Calibri" panose="020F0502020204030204"/>
              <a:cs typeface="Calibri" panose="020F0502020204030204"/>
              <a:sym typeface="Calibri" panose="020F0502020204030204"/>
            </a:endParaRPr>
          </a:p>
          <a:p>
            <a:pPr marL="285750" lvl="0" indent="-285750">
              <a:buFont typeface="Arial" panose="020B0604020202020204" pitchFamily="34" charset="0"/>
              <a:buChar char="•"/>
            </a:pPr>
            <a:r>
              <a:rPr lang="en-US" sz="2000" dirty="0">
                <a:latin typeface="Calibri" panose="020F0502020204030204"/>
                <a:ea typeface="Calibri" panose="020F0502020204030204"/>
                <a:cs typeface="Calibri" panose="020F0502020204030204"/>
                <a:sym typeface="Calibri" panose="020F0502020204030204"/>
              </a:rPr>
              <a:t> positive (0.67156266) skewness suggest that.. Most of the orders are less in quantity  . And there are some unusually high quantity orders.</a:t>
            </a:r>
            <a:endParaRPr lang="en-US" sz="2000" dirty="0">
              <a:latin typeface="Calibri" panose="020F0502020204030204"/>
              <a:ea typeface="Calibri" panose="020F0502020204030204"/>
              <a:cs typeface="Calibri" panose="020F0502020204030204"/>
              <a:sym typeface="Calibri" panose="020F0502020204030204"/>
            </a:endParaRPr>
          </a:p>
          <a:p>
            <a:pPr marL="285750" lvl="0" indent="-285750">
              <a:buFont typeface="Arial" panose="020B0604020202020204" pitchFamily="34" charset="0"/>
              <a:buChar char="•"/>
            </a:pPr>
            <a:r>
              <a:rPr lang="en-US" sz="2000" dirty="0">
                <a:latin typeface="Calibri" panose="020F0502020204030204"/>
                <a:ea typeface="Calibri" panose="020F0502020204030204"/>
                <a:cs typeface="Calibri" panose="020F0502020204030204"/>
                <a:sym typeface="Calibri" panose="020F0502020204030204"/>
              </a:rPr>
              <a:t>positive kurtosis (0.341942134) suggest that most of the orders are towards the average returns. very  less orders have extremely low or high order quantity. low fluctuations in order quantity</a:t>
            </a:r>
            <a:endParaRPr sz="2000" dirty="0">
              <a:latin typeface="Calibri" panose="020F0502020204030204"/>
              <a:ea typeface="Calibri" panose="020F0502020204030204"/>
              <a:cs typeface="Calibri" panose="020F0502020204030204"/>
              <a:sym typeface="Calibri" panose="020F0502020204030204"/>
            </a:endParaRPr>
          </a:p>
        </p:txBody>
      </p:sp>
      <p:sp>
        <p:nvSpPr>
          <p:cNvPr id="268" name="Google Shape;268;p25"/>
          <p:cNvSpPr txBox="1"/>
          <p:nvPr/>
        </p:nvSpPr>
        <p:spPr>
          <a:xfrm>
            <a:off x="6267450" y="1428750"/>
            <a:ext cx="59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 name="Rectangle 2"/>
          <p:cNvSpPr/>
          <p:nvPr/>
        </p:nvSpPr>
        <p:spPr>
          <a:xfrm>
            <a:off x="609600" y="1105630"/>
            <a:ext cx="1226618" cy="523220"/>
          </a:xfrm>
          <a:prstGeom prst="rect">
            <a:avLst/>
          </a:prstGeom>
        </p:spPr>
        <p:txBody>
          <a:bodyPr wrap="none">
            <a:spAutoFit/>
          </a:bodyPr>
          <a:lstStyle/>
          <a:p>
            <a:r>
              <a:rPr lang="en-US" sz="2800" b="1" dirty="0">
                <a:latin typeface="Calibri" panose="020F0502020204030204" pitchFamily="34" charset="0"/>
                <a:cs typeface="Calibri" panose="020F0502020204030204" pitchFamily="34" charset="0"/>
              </a:rPr>
              <a:t>ALLOT:</a:t>
            </a:r>
            <a:endParaRPr lang="en-US" sz="2800" b="1" dirty="0">
              <a:latin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48285" y="149225"/>
            <a:ext cx="10876915" cy="53276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Exploratory Data Analysis [EDA] </a:t>
            </a:r>
            <a:endParaRPr sz="3200">
              <a:latin typeface="Times New Roman" panose="02020603050405020304"/>
              <a:ea typeface="Times New Roman" panose="02020603050405020304"/>
              <a:cs typeface="Times New Roman" panose="02020603050405020304"/>
              <a:sym typeface="Times New Roman" panose="02020603050405020304"/>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65" name="Google Shape;265;p25"/>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266" name="Google Shape;266;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268" name="Google Shape;268;p25"/>
          <p:cNvSpPr txBox="1"/>
          <p:nvPr/>
        </p:nvSpPr>
        <p:spPr>
          <a:xfrm>
            <a:off x="6267450" y="1428750"/>
            <a:ext cx="59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4" name="Rectangle 3"/>
          <p:cNvSpPr/>
          <p:nvPr/>
        </p:nvSpPr>
        <p:spPr>
          <a:xfrm>
            <a:off x="609600" y="1305730"/>
            <a:ext cx="1511952" cy="523220"/>
          </a:xfrm>
          <a:prstGeom prst="rect">
            <a:avLst/>
          </a:prstGeom>
        </p:spPr>
        <p:txBody>
          <a:bodyPr wrap="none">
            <a:spAutoFit/>
          </a:bodyPr>
          <a:lstStyle/>
          <a:p>
            <a:r>
              <a:rPr lang="en-US" sz="2800" b="1" dirty="0">
                <a:latin typeface="Calibri" panose="020F0502020204030204" pitchFamily="34" charset="0"/>
                <a:cs typeface="Calibri" panose="020F0502020204030204" pitchFamily="34" charset="0"/>
              </a:rPr>
              <a:t>RETURN:</a:t>
            </a:r>
            <a:endParaRPr lang="en-US" sz="2800" b="1" dirty="0">
              <a:latin typeface="Calibri" panose="020F0502020204030204" pitchFamily="34" charset="0"/>
              <a:cs typeface="Calibri" panose="020F0502020204030204" pitchFamily="34" charset="0"/>
            </a:endParaRPr>
          </a:p>
        </p:txBody>
      </p:sp>
      <p:sp>
        <p:nvSpPr>
          <p:cNvPr id="5" name="Rectangle 4"/>
          <p:cNvSpPr/>
          <p:nvPr/>
        </p:nvSpPr>
        <p:spPr>
          <a:xfrm>
            <a:off x="1089750" y="1953580"/>
            <a:ext cx="8991600" cy="3785652"/>
          </a:xfrm>
          <a:prstGeom prst="rect">
            <a:avLst/>
          </a:prstGeom>
        </p:spPr>
        <p:txBody>
          <a:bodyPr wrap="square">
            <a:sp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 Total Number of times the returns placed is 28176.</a:t>
            </a: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Average number of Pallets returned is 162.</a:t>
            </a: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150 Nos is the most Returned Quantity.</a:t>
            </a: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Maximum Quantity of Pallets returned in a single return is 539</a:t>
            </a: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 Number pallets returned normally varies between </a:t>
            </a: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52 and 272</a:t>
            </a: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slight positive (0.341942134) skewness suggest that, most of the returns are less in quantity. And there are some unusually high quantity returns</a:t>
            </a: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Negative kurtosis (-0.66053857) suggest that most of the returns are either low or high. less orders are towards the average quantity. which indicate High fluctuation in return Quantity</a:t>
            </a: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48285" y="149225"/>
            <a:ext cx="10876915" cy="53276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Data Importing</a:t>
            </a:r>
            <a:endParaRPr sz="3200">
              <a:latin typeface="Times New Roman" panose="02020603050405020304"/>
              <a:ea typeface="Times New Roman" panose="02020603050405020304"/>
              <a:cs typeface="Times New Roman" panose="02020603050405020304"/>
              <a:sym typeface="Times New Roman" panose="02020603050405020304"/>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65" name="Google Shape;265;p25"/>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266" name="Google Shape;266;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268" name="Google Shape;268;p25"/>
          <p:cNvSpPr txBox="1"/>
          <p:nvPr/>
        </p:nvSpPr>
        <p:spPr>
          <a:xfrm>
            <a:off x="6267450" y="1428750"/>
            <a:ext cx="59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2" name="Text Box 1"/>
          <p:cNvSpPr txBox="1"/>
          <p:nvPr/>
        </p:nvSpPr>
        <p:spPr>
          <a:xfrm>
            <a:off x="1060450" y="2029460"/>
            <a:ext cx="10287000" cy="3476625"/>
          </a:xfrm>
          <a:prstGeom prst="rect">
            <a:avLst/>
          </a:prstGeom>
          <a:noFill/>
        </p:spPr>
        <p:txBody>
          <a:bodyPr wrap="square" rtlCol="0">
            <a:spAutoFit/>
          </a:bodyPr>
          <a:p>
            <a:r>
              <a:rPr lang="en-US" sz="2000">
                <a:latin typeface="Calibri" panose="020F0502020204030204" pitchFamily="34" charset="0"/>
                <a:cs typeface="Calibri" panose="020F0502020204030204" pitchFamily="34" charset="0"/>
              </a:rPr>
              <a:t>from sqlalchemy import create_engine</a:t>
            </a:r>
            <a:endParaRPr lang="en-US" sz="2000">
              <a:latin typeface="Calibri" panose="020F0502020204030204" pitchFamily="34" charset="0"/>
              <a:cs typeface="Calibri" panose="020F0502020204030204" pitchFamily="34" charset="0"/>
            </a:endParaRPr>
          </a:p>
          <a:p>
            <a:r>
              <a:rPr lang="en-US" sz="2000">
                <a:latin typeface="Calibri" panose="020F0502020204030204" pitchFamily="34" charset="0"/>
                <a:cs typeface="Calibri" panose="020F0502020204030204" pitchFamily="34" charset="0"/>
              </a:rPr>
              <a:t>engine = create_engine("mysql+pymysql://{user}:{pw}@localhost/{db}".format(user='root',pw='Maxima1!',db='project360'))</a:t>
            </a:r>
            <a:endParaRPr lang="en-US" sz="2000">
              <a:latin typeface="Calibri" panose="020F0502020204030204" pitchFamily="34" charset="0"/>
              <a:cs typeface="Calibri" panose="020F0502020204030204" pitchFamily="34" charset="0"/>
            </a:endParaRPr>
          </a:p>
          <a:p>
            <a:endParaRPr lang="en-US" sz="2000">
              <a:latin typeface="Calibri" panose="020F0502020204030204" pitchFamily="34" charset="0"/>
              <a:cs typeface="Calibri" panose="020F0502020204030204" pitchFamily="34" charset="0"/>
            </a:endParaRPr>
          </a:p>
          <a:p>
            <a:r>
              <a:rPr lang="en-US" sz="2000">
                <a:latin typeface="Calibri" panose="020F0502020204030204" pitchFamily="34" charset="0"/>
                <a:cs typeface="Calibri" panose="020F0502020204030204" pitchFamily="34" charset="0"/>
              </a:rPr>
              <a:t>import pandas as pd</a:t>
            </a:r>
            <a:endParaRPr lang="en-US" sz="2000">
              <a:latin typeface="Calibri" panose="020F0502020204030204" pitchFamily="34" charset="0"/>
              <a:cs typeface="Calibri" panose="020F0502020204030204" pitchFamily="34" charset="0"/>
            </a:endParaRPr>
          </a:p>
          <a:p>
            <a:r>
              <a:rPr lang="en-US" sz="2000">
                <a:latin typeface="Calibri" panose="020F0502020204030204" pitchFamily="34" charset="0"/>
                <a:cs typeface="Calibri" panose="020F0502020204030204" pitchFamily="34" charset="0"/>
              </a:rPr>
              <a:t>import numpy as np</a:t>
            </a:r>
            <a:endParaRPr lang="en-US" sz="2000">
              <a:latin typeface="Calibri" panose="020F0502020204030204" pitchFamily="34" charset="0"/>
              <a:cs typeface="Calibri" panose="020F0502020204030204" pitchFamily="34" charset="0"/>
            </a:endParaRPr>
          </a:p>
          <a:p>
            <a:r>
              <a:rPr lang="en-US" sz="2000">
                <a:latin typeface="Calibri" panose="020F0502020204030204" pitchFamily="34" charset="0"/>
                <a:cs typeface="Calibri" panose="020F0502020204030204" pitchFamily="34" charset="0"/>
              </a:rPr>
              <a:t>query="SELECT * FROM pallet_data"</a:t>
            </a:r>
            <a:endParaRPr lang="en-US" sz="2000">
              <a:latin typeface="Calibri" panose="020F0502020204030204" pitchFamily="34" charset="0"/>
              <a:cs typeface="Calibri" panose="020F0502020204030204" pitchFamily="34" charset="0"/>
            </a:endParaRPr>
          </a:p>
          <a:p>
            <a:r>
              <a:rPr lang="en-US" sz="2000">
                <a:latin typeface="Calibri" panose="020F0502020204030204" pitchFamily="34" charset="0"/>
                <a:cs typeface="Calibri" panose="020F0502020204030204" pitchFamily="34" charset="0"/>
              </a:rPr>
              <a:t>raw_pallet_data=pd.read_sql_query(query,engine)</a:t>
            </a:r>
            <a:endParaRPr lang="en-US" sz="2000">
              <a:latin typeface="Calibri" panose="020F0502020204030204" pitchFamily="34" charset="0"/>
              <a:cs typeface="Calibri" panose="020F0502020204030204" pitchFamily="34" charset="0"/>
            </a:endParaRPr>
          </a:p>
          <a:p>
            <a:endParaRPr lang="en-US" sz="2000">
              <a:latin typeface="Calibri" panose="020F0502020204030204" pitchFamily="34" charset="0"/>
              <a:cs typeface="Calibri" panose="020F0502020204030204" pitchFamily="34" charset="0"/>
            </a:endParaRPr>
          </a:p>
          <a:p>
            <a:endParaRPr lang="en-US" sz="2000">
              <a:latin typeface="Calibri" panose="020F0502020204030204" pitchFamily="34" charset="0"/>
              <a:cs typeface="Calibri" panose="020F0502020204030204" pitchFamily="34" charset="0"/>
            </a:endParaRPr>
          </a:p>
        </p:txBody>
      </p:sp>
      <p:sp>
        <p:nvSpPr>
          <p:cNvPr id="3" name="Text Box 2"/>
          <p:cNvSpPr txBox="1"/>
          <p:nvPr/>
        </p:nvSpPr>
        <p:spPr>
          <a:xfrm>
            <a:off x="1060450" y="1275715"/>
            <a:ext cx="10064115" cy="429895"/>
          </a:xfrm>
          <a:prstGeom prst="rect">
            <a:avLst/>
          </a:prstGeom>
          <a:noFill/>
        </p:spPr>
        <p:txBody>
          <a:bodyPr wrap="square" rtlCol="0">
            <a:spAutoFit/>
          </a:bodyPr>
          <a:p>
            <a:r>
              <a:rPr lang="en-US" sz="2200" b="1">
                <a:latin typeface="Calibri" panose="020F0502020204030204" pitchFamily="34" charset="0"/>
                <a:cs typeface="Calibri" panose="020F0502020204030204" pitchFamily="34" charset="0"/>
              </a:rPr>
              <a:t>Imported The data from mysql Database to python using engine from sqlalchemy</a:t>
            </a:r>
            <a:endParaRPr lang="en-US" sz="2200" b="1">
              <a:latin typeface="Calibri" panose="020F0502020204030204" pitchFamily="34" charset="0"/>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Missing Values Observation </a:t>
            </a:r>
            <a:endParaRPr lang="en-US" sz="3200" b="1">
              <a:latin typeface="Times New Roman" panose="02020603050405020304"/>
              <a:ea typeface="Times New Roman" panose="02020603050405020304"/>
              <a:cs typeface="Times New Roman" panose="02020603050405020304"/>
              <a:sym typeface="Times New Roman" panose="02020603050405020304"/>
            </a:endParaRPr>
          </a:p>
        </p:txBody>
      </p:sp>
      <p:sp>
        <p:nvSpPr>
          <p:cNvPr id="292" name="Google Shape;292;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3" name="Google Shape;293;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94" name="Google Shape;294;p28"/>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295" name="Google Shape;295;p28"/>
          <p:cNvSpPr txBox="1"/>
          <p:nvPr/>
        </p:nvSpPr>
        <p:spPr>
          <a:xfrm>
            <a:off x="914400" y="129540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296" name="Google Shape;296;p28"/>
          <p:cNvSpPr txBox="1"/>
          <p:nvPr/>
        </p:nvSpPr>
        <p:spPr>
          <a:xfrm>
            <a:off x="5257800" y="4152900"/>
            <a:ext cx="64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297" name="Google Shape;297;p28"/>
          <p:cNvSpPr txBox="1"/>
          <p:nvPr/>
        </p:nvSpPr>
        <p:spPr>
          <a:xfrm>
            <a:off x="704850" y="110490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2" name="Rectangle 1"/>
          <p:cNvSpPr/>
          <p:nvPr/>
        </p:nvSpPr>
        <p:spPr>
          <a:xfrm>
            <a:off x="1152525" y="1417217"/>
            <a:ext cx="8210550" cy="2308324"/>
          </a:xfrm>
          <a:prstGeom prst="rect">
            <a:avLst/>
          </a:prstGeom>
        </p:spPr>
        <p:txBody>
          <a:bodyPr wrap="square">
            <a:spAutoFit/>
          </a:bodyPr>
          <a:lstStyle/>
          <a:p>
            <a:pPr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There are no missing values in the given data set. </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df.isna</a:t>
            </a:r>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df.isna</a:t>
            </a:r>
            <a:r>
              <a:rPr lang="en-US" sz="2400" dirty="0">
                <a:latin typeface="Calibri" panose="020F0502020204030204" pitchFamily="34" charset="0"/>
                <a:cs typeface="Calibri" panose="020F0502020204030204" pitchFamily="34" charset="0"/>
              </a:rPr>
              <a:t>().sum()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From the above code we got the count of null values as o, from which we can conclude that there are no missing values.</a:t>
            </a:r>
            <a:endParaRPr lang="en-US" sz="2400" dirty="0">
              <a:latin typeface="Calibri" panose="020F0502020204030204" pitchFamily="34" charset="0"/>
              <a:cs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Data Preprocessing</a:t>
            </a:r>
            <a:endParaRPr lang="en-US" sz="32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306" name="Google Shape;306;p30"/>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307" name="Google Shape;307;p30"/>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2" name="Rectangle 1"/>
          <p:cNvSpPr/>
          <p:nvPr/>
        </p:nvSpPr>
        <p:spPr>
          <a:xfrm>
            <a:off x="876300" y="1179810"/>
            <a:ext cx="10210800" cy="5262979"/>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Type Casting – Data typecasting is done for columns like </a:t>
            </a:r>
            <a:r>
              <a:rPr lang="en-US" sz="2400" dirty="0" err="1">
                <a:latin typeface="Calibri" panose="020F0502020204030204" pitchFamily="34" charset="0"/>
                <a:cs typeface="Calibri" panose="020F0502020204030204" pitchFamily="34" charset="0"/>
              </a:rPr>
              <a:t>product_code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WHName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Custname</a:t>
            </a:r>
            <a:r>
              <a:rPr lang="en-US" sz="2400" dirty="0">
                <a:latin typeface="Calibri" panose="020F0502020204030204" pitchFamily="34" charset="0"/>
                <a:cs typeface="Calibri" panose="020F0502020204030204" pitchFamily="34" charset="0"/>
              </a:rPr>
              <a:t> into text format.</a:t>
            </a: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Resolved Issues in City names – Found all thee city names which are same cities but differ in spelling and changed them to a single name.</a:t>
            </a: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Dropping Zeroes – Dropped all the records with zero QTY as a transaction with 0 quantity is not possible.</a:t>
            </a: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Missing Values – missing values are checked for and found that there are null.</a:t>
            </a: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Removing Duplicates – removed all the matching </a:t>
            </a:r>
            <a:r>
              <a:rPr lang="en-US" sz="2400" dirty="0" err="1">
                <a:latin typeface="Calibri" panose="020F0502020204030204" pitchFamily="34" charset="0"/>
                <a:cs typeface="Calibri" panose="020F0502020204030204" pitchFamily="34" charset="0"/>
              </a:rPr>
              <a:t>transcations</a:t>
            </a:r>
            <a:r>
              <a:rPr lang="en-US" sz="2400" dirty="0">
                <a:latin typeface="Calibri" panose="020F0502020204030204" pitchFamily="34" charset="0"/>
                <a:cs typeface="Calibri" panose="020F0502020204030204" pitchFamily="34" charset="0"/>
              </a:rPr>
              <a:t> that occurred in the same date group</a:t>
            </a: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3c7840ddab_0_47"/>
          <p:cNvSpPr txBox="1">
            <a:spLocks noGrp="1"/>
          </p:cNvSpPr>
          <p:nvPr>
            <p:ph type="title"/>
          </p:nvPr>
        </p:nvSpPr>
        <p:spPr>
          <a:xfrm>
            <a:off x="228600" y="186167"/>
            <a:ext cx="10515600" cy="518795"/>
          </a:xfrm>
          <a:prstGeom prst="rect">
            <a:avLst/>
          </a:prstGeom>
        </p:spPr>
        <p:txBody>
          <a:bodyPr spcFirstLastPara="1" wrap="square" lIns="91400" tIns="45675" rIns="91400" bIns="45675" anchor="ctr" anchorCtr="0">
            <a:spAutoFit/>
          </a:bodyPr>
          <a:lstStyle/>
          <a:p>
            <a:pPr marL="0" lvl="0" indent="0" algn="l" rtl="0">
              <a:spcBef>
                <a:spcPts val="0"/>
              </a:spcBef>
              <a:spcAft>
                <a:spcPts val="0"/>
              </a:spcAft>
              <a:buNone/>
            </a:pPr>
            <a:r>
              <a:rPr lang="en-US" b="1">
                <a:latin typeface="Times New Roman" panose="02020603050405020304" pitchFamily="18" charset="0"/>
                <a:cs typeface="Times New Roman" panose="02020603050405020304" pitchFamily="18" charset="0"/>
              </a:rPr>
              <a:t>Data Preprocessing</a:t>
            </a:r>
            <a:endParaRPr lang="en-US" b="1">
              <a:latin typeface="Times New Roman" panose="02020603050405020304" pitchFamily="18" charset="0"/>
              <a:cs typeface="Times New Roman" panose="02020603050405020304" pitchFamily="18" charset="0"/>
            </a:endParaRPr>
          </a:p>
        </p:txBody>
      </p:sp>
      <p:sp>
        <p:nvSpPr>
          <p:cNvPr id="2" name="Rectangle 1"/>
          <p:cNvSpPr/>
          <p:nvPr/>
        </p:nvSpPr>
        <p:spPr>
          <a:xfrm>
            <a:off x="976313" y="1066919"/>
            <a:ext cx="10210800" cy="5262979"/>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Finding Outliers – Found outliers using gaussian and IQR methods but retained them as they could be valid records.</a:t>
            </a: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Business Decisions – all the moments of business decisions are carried out and the </a:t>
            </a:r>
            <a:r>
              <a:rPr lang="en-US" sz="2400" dirty="0" err="1">
                <a:latin typeface="Calibri" panose="020F0502020204030204" pitchFamily="34" charset="0"/>
                <a:cs typeface="Calibri" panose="020F0502020204030204" pitchFamily="34" charset="0"/>
              </a:rPr>
              <a:t>behaviour</a:t>
            </a:r>
            <a:r>
              <a:rPr lang="en-US" sz="2400" dirty="0">
                <a:latin typeface="Calibri" panose="020F0502020204030204" pitchFamily="34" charset="0"/>
                <a:cs typeface="Calibri" panose="020F0502020204030204" pitchFamily="34" charset="0"/>
              </a:rPr>
              <a:t> of the data points are analyzed.</a:t>
            </a: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Feature construction – Created new dependent Features like Year, Month, Day, Weekday, Weekday Name  and a new column called </a:t>
            </a:r>
            <a:r>
              <a:rPr lang="en-US" sz="2400" dirty="0" err="1">
                <a:latin typeface="Calibri" panose="020F0502020204030204" pitchFamily="34" charset="0"/>
                <a:cs typeface="Calibri" panose="020F0502020204030204" pitchFamily="34" charset="0"/>
              </a:rPr>
              <a:t>Qty_Category</a:t>
            </a:r>
            <a:r>
              <a:rPr lang="en-US" sz="2400" dirty="0">
                <a:latin typeface="Calibri" panose="020F0502020204030204" pitchFamily="34" charset="0"/>
                <a:cs typeface="Calibri" panose="020F0502020204030204" pitchFamily="34" charset="0"/>
              </a:rPr>
              <a:t> that labels the Qty as  usual and </a:t>
            </a:r>
            <a:r>
              <a:rPr lang="en-US" sz="2400" dirty="0" err="1">
                <a:latin typeface="Calibri" panose="020F0502020204030204" pitchFamily="34" charset="0"/>
                <a:cs typeface="Calibri" panose="020F0502020204030204" pitchFamily="34" charset="0"/>
              </a:rPr>
              <a:t>rare_events</a:t>
            </a:r>
            <a:r>
              <a:rPr lang="en-US" sz="2400" dirty="0">
                <a:latin typeface="Calibri" panose="020F0502020204030204" pitchFamily="34" charset="0"/>
                <a:cs typeface="Calibri" panose="020F0502020204030204" pitchFamily="34" charset="0"/>
              </a:rPr>
              <a:t> for better analysis.</a:t>
            </a:r>
            <a:endParaRPr lang="en-US" sz="2400" dirty="0">
              <a:latin typeface="Calibri" panose="020F0502020204030204" pitchFamily="34" charset="0"/>
              <a:cs typeface="Calibri" panose="020F0502020204030204" pitchFamily="34" charset="0"/>
            </a:endParaRPr>
          </a:p>
          <a:p>
            <a:pPr fontAlgn="base"/>
            <a:endParaRPr lang="en-US" sz="24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r>
              <a:rPr lang="en-US" sz="2400" dirty="0">
                <a:latin typeface="Calibri" panose="020F0502020204030204" pitchFamily="34" charset="0"/>
                <a:cs typeface="Calibri" panose="020F0502020204030204" pitchFamily="34" charset="0"/>
              </a:rPr>
              <a:t>Business Decisions – all the moments of business decisions are carried out without considering the </a:t>
            </a:r>
            <a:r>
              <a:rPr lang="en-US" sz="2400" dirty="0" err="1">
                <a:latin typeface="Calibri" panose="020F0502020204030204" pitchFamily="34" charset="0"/>
                <a:cs typeface="Calibri" panose="020F0502020204030204" pitchFamily="34" charset="0"/>
              </a:rPr>
              <a:t>rare_events</a:t>
            </a:r>
            <a:r>
              <a:rPr lang="en-US" sz="2400" dirty="0">
                <a:latin typeface="Calibri" panose="020F0502020204030204" pitchFamily="34" charset="0"/>
                <a:cs typeface="Calibri" panose="020F0502020204030204" pitchFamily="34" charset="0"/>
              </a:rPr>
              <a:t> for better insights</a:t>
            </a:r>
            <a:endParaRPr lang="en-US" sz="2400" dirty="0">
              <a:latin typeface="Calibri" panose="020F0502020204030204" pitchFamily="34" charset="0"/>
              <a:cs typeface="Calibri" panose="020F0502020204030204" pitchFamily="34" charset="0"/>
            </a:endParaRPr>
          </a:p>
          <a:p>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ea typeface="Calibri" panose="020F0502020204030204"/>
              <a:cs typeface="Calibri" panose="020F0502020204030204" pitchFamily="34" charset="0"/>
              <a:sym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86136"/>
            <a:ext cx="10515600" cy="518795"/>
          </a:xfrm>
        </p:spPr>
        <p:txBody>
          <a:bodyPr/>
          <a:p>
            <a:r>
              <a:rPr lang="en-US"/>
              <a:t>Auto - EDA Libraries</a:t>
            </a:r>
            <a:endParaRPr lang="en-US"/>
          </a:p>
        </p:txBody>
      </p:sp>
      <p:pic>
        <p:nvPicPr>
          <p:cNvPr id="3" name="Picture 2" descr="Screenshot (118)"/>
          <p:cNvPicPr>
            <a:picLocks noChangeAspect="1"/>
          </p:cNvPicPr>
          <p:nvPr/>
        </p:nvPicPr>
        <p:blipFill>
          <a:blip r:embed="rId1"/>
          <a:srcRect l="17633" t="18214" r="19015" b="5480"/>
          <a:stretch>
            <a:fillRect/>
          </a:stretch>
        </p:blipFill>
        <p:spPr>
          <a:xfrm>
            <a:off x="17145" y="1477645"/>
            <a:ext cx="6571615" cy="4844415"/>
          </a:xfrm>
          <a:prstGeom prst="rect">
            <a:avLst/>
          </a:prstGeom>
        </p:spPr>
      </p:pic>
      <p:sp>
        <p:nvSpPr>
          <p:cNvPr id="4" name="Text Box 3"/>
          <p:cNvSpPr txBox="1"/>
          <p:nvPr/>
        </p:nvSpPr>
        <p:spPr>
          <a:xfrm>
            <a:off x="782320" y="1109345"/>
            <a:ext cx="4361180" cy="368300"/>
          </a:xfrm>
          <a:prstGeom prst="rect">
            <a:avLst/>
          </a:prstGeom>
          <a:noFill/>
        </p:spPr>
        <p:txBody>
          <a:bodyPr wrap="square" rtlCol="0">
            <a:spAutoFit/>
          </a:bodyPr>
          <a:p>
            <a:r>
              <a:rPr lang="en-US" sz="1800" b="1">
                <a:latin typeface="Calibri" panose="020F0502020204030204" pitchFamily="34" charset="0"/>
                <a:cs typeface="Calibri" panose="020F0502020204030204" pitchFamily="34" charset="0"/>
              </a:rPr>
              <a:t>DATA - PREP</a:t>
            </a:r>
            <a:endParaRPr lang="en-US" sz="1800" b="1">
              <a:latin typeface="Calibri" panose="020F0502020204030204" pitchFamily="34" charset="0"/>
              <a:cs typeface="Calibri" panose="020F0502020204030204" pitchFamily="34" charset="0"/>
            </a:endParaRPr>
          </a:p>
        </p:txBody>
      </p:sp>
      <p:sp>
        <p:nvSpPr>
          <p:cNvPr id="5" name="Text Box 4"/>
          <p:cNvSpPr txBox="1"/>
          <p:nvPr/>
        </p:nvSpPr>
        <p:spPr>
          <a:xfrm>
            <a:off x="6652260" y="1109345"/>
            <a:ext cx="4361180" cy="368300"/>
          </a:xfrm>
          <a:prstGeom prst="rect">
            <a:avLst/>
          </a:prstGeom>
          <a:noFill/>
        </p:spPr>
        <p:txBody>
          <a:bodyPr wrap="square" rtlCol="0">
            <a:spAutoFit/>
          </a:bodyPr>
          <a:p>
            <a:r>
              <a:rPr lang="en-US" sz="1800" b="1">
                <a:latin typeface="Calibri" panose="020F0502020204030204" pitchFamily="34" charset="0"/>
                <a:cs typeface="Calibri" panose="020F0502020204030204" pitchFamily="34" charset="0"/>
              </a:rPr>
              <a:t>D-TALE</a:t>
            </a:r>
            <a:endParaRPr lang="en-US" sz="1800" b="1">
              <a:latin typeface="Calibri" panose="020F0502020204030204" pitchFamily="34" charset="0"/>
              <a:cs typeface="Calibri" panose="020F0502020204030204" pitchFamily="34" charset="0"/>
            </a:endParaRPr>
          </a:p>
        </p:txBody>
      </p:sp>
      <p:pic>
        <p:nvPicPr>
          <p:cNvPr id="6" name="Picture 5" descr="Screenshot (110)"/>
          <p:cNvPicPr>
            <a:picLocks noChangeAspect="1"/>
          </p:cNvPicPr>
          <p:nvPr/>
        </p:nvPicPr>
        <p:blipFill>
          <a:blip r:embed="rId2"/>
          <a:srcRect l="1597" t="19293" r="1111" b="11735"/>
          <a:stretch>
            <a:fillRect/>
          </a:stretch>
        </p:blipFill>
        <p:spPr>
          <a:xfrm>
            <a:off x="5891530" y="1723390"/>
            <a:ext cx="6300470" cy="45993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242944" y="192204"/>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Project Leadership</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15" name="Google Shape;115;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6" name="Google Shape;116;p4"/>
          <p:cNvPicPr preferRelativeResize="0"/>
          <p:nvPr/>
        </p:nvPicPr>
        <p:blipFill rotWithShape="1">
          <a:blip r:embed="rId1"/>
          <a:srcRect/>
          <a:stretch>
            <a:fillRect/>
          </a:stretch>
        </p:blipFill>
        <p:spPr>
          <a:xfrm>
            <a:off x="9915533" y="6151968"/>
            <a:ext cx="2276467" cy="706033"/>
          </a:xfrm>
          <a:prstGeom prst="rect">
            <a:avLst/>
          </a:prstGeom>
          <a:noFill/>
          <a:ln>
            <a:noFill/>
          </a:ln>
        </p:spPr>
      </p:pic>
      <p:pic>
        <p:nvPicPr>
          <p:cNvPr id="117" name="Google Shape;117;p4"/>
          <p:cNvPicPr preferRelativeResize="0"/>
          <p:nvPr/>
        </p:nvPicPr>
        <p:blipFill rotWithShape="1">
          <a:blip r:embed="rId2"/>
          <a:srcRect/>
          <a:stretch>
            <a:fillRect/>
          </a:stretch>
        </p:blipFill>
        <p:spPr>
          <a:xfrm>
            <a:off x="500400" y="1329459"/>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18" name="Google Shape;118;p4"/>
          <p:cNvSpPr/>
          <p:nvPr/>
        </p:nvSpPr>
        <p:spPr>
          <a:xfrm>
            <a:off x="2035714" y="1463041"/>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Sharat</a:t>
            </a:r>
            <a:r>
              <a:rPr lang="en-US" sz="20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Manikonda</a:t>
            </a:r>
            <a:endParaRPr sz="20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US" sz="19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Director at </a:t>
            </a:r>
            <a:r>
              <a:rPr lang="en-US" sz="1900" b="0" i="0" u="none" strike="noStrike" cap="none"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Innodatatics</a:t>
            </a:r>
            <a:r>
              <a:rPr lang="en-US" sz="19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and Sponsor</a:t>
            </a:r>
            <a:endParaRPr sz="19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US" sz="1400" b="1" i="0" u="sng" strike="noStrike" cap="none" dirty="0">
                <a:solidFill>
                  <a:srgbClr val="2E75B5"/>
                </a:solidFill>
                <a:latin typeface="Times New Roman" panose="02020603050405020304"/>
                <a:ea typeface="Times New Roman" panose="02020603050405020304"/>
                <a:cs typeface="Times New Roman" panose="02020603050405020304"/>
                <a:sym typeface="Times New Roman" panose="02020603050405020304"/>
                <a:hlinkClick r:id="rId3"/>
              </a:rPr>
              <a:t>linkedin.com/in/</a:t>
            </a:r>
            <a:r>
              <a:rPr lang="en-US" sz="1400" b="1" i="0" u="sng" strike="noStrike" cap="none" dirty="0" err="1">
                <a:solidFill>
                  <a:srgbClr val="2E75B5"/>
                </a:solidFill>
                <a:latin typeface="Times New Roman" panose="02020603050405020304"/>
                <a:ea typeface="Times New Roman" panose="02020603050405020304"/>
                <a:cs typeface="Times New Roman" panose="02020603050405020304"/>
                <a:sym typeface="Times New Roman" panose="02020603050405020304"/>
                <a:hlinkClick r:id="rId3"/>
              </a:rPr>
              <a:t>sharat-chandra</a:t>
            </a:r>
            <a:endParaRPr sz="1400" b="1" i="0" u="none" strike="noStrike" cap="none" dirty="0">
              <a:solidFill>
                <a:srgbClr val="2E75B5"/>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86136"/>
            <a:ext cx="10515600" cy="518795"/>
          </a:xfrm>
        </p:spPr>
        <p:txBody>
          <a:bodyPr/>
          <a:p>
            <a:r>
              <a:rPr lang="en-US"/>
              <a:t>Auto - EDA Libraries</a:t>
            </a:r>
            <a:endParaRPr lang="en-US"/>
          </a:p>
        </p:txBody>
      </p:sp>
      <p:sp>
        <p:nvSpPr>
          <p:cNvPr id="4" name="Text Box 3"/>
          <p:cNvSpPr txBox="1"/>
          <p:nvPr/>
        </p:nvSpPr>
        <p:spPr>
          <a:xfrm>
            <a:off x="782320" y="1109345"/>
            <a:ext cx="4361180" cy="368300"/>
          </a:xfrm>
          <a:prstGeom prst="rect">
            <a:avLst/>
          </a:prstGeom>
          <a:noFill/>
        </p:spPr>
        <p:txBody>
          <a:bodyPr wrap="square" rtlCol="0">
            <a:spAutoFit/>
          </a:bodyPr>
          <a:p>
            <a:r>
              <a:rPr lang="en-US" sz="1800" b="1">
                <a:latin typeface="Calibri" panose="020F0502020204030204" pitchFamily="34" charset="0"/>
                <a:cs typeface="Calibri" panose="020F0502020204030204" pitchFamily="34" charset="0"/>
              </a:rPr>
              <a:t>Pandas Profiling</a:t>
            </a:r>
            <a:endParaRPr lang="en-US" sz="1800" b="1">
              <a:latin typeface="Calibri" panose="020F0502020204030204" pitchFamily="34" charset="0"/>
              <a:cs typeface="Calibri" panose="020F0502020204030204" pitchFamily="34" charset="0"/>
            </a:endParaRPr>
          </a:p>
        </p:txBody>
      </p:sp>
      <p:sp>
        <p:nvSpPr>
          <p:cNvPr id="5" name="Text Box 4"/>
          <p:cNvSpPr txBox="1"/>
          <p:nvPr/>
        </p:nvSpPr>
        <p:spPr>
          <a:xfrm>
            <a:off x="6652260" y="1109345"/>
            <a:ext cx="4361180" cy="368300"/>
          </a:xfrm>
          <a:prstGeom prst="rect">
            <a:avLst/>
          </a:prstGeom>
          <a:noFill/>
        </p:spPr>
        <p:txBody>
          <a:bodyPr wrap="square" rtlCol="0">
            <a:spAutoFit/>
          </a:bodyPr>
          <a:p>
            <a:r>
              <a:rPr lang="en-US" sz="1800" b="1">
                <a:latin typeface="Calibri" panose="020F0502020204030204" pitchFamily="34" charset="0"/>
                <a:cs typeface="Calibri" panose="020F0502020204030204" pitchFamily="34" charset="0"/>
              </a:rPr>
              <a:t>SweetViz</a:t>
            </a:r>
            <a:endParaRPr lang="en-US" sz="1800" b="1">
              <a:latin typeface="Calibri" panose="020F0502020204030204" pitchFamily="34" charset="0"/>
              <a:cs typeface="Calibri" panose="020F0502020204030204" pitchFamily="34" charset="0"/>
            </a:endParaRPr>
          </a:p>
        </p:txBody>
      </p:sp>
      <p:pic>
        <p:nvPicPr>
          <p:cNvPr id="7" name="Picture 6" descr="Screenshot (138)"/>
          <p:cNvPicPr>
            <a:picLocks noChangeAspect="1"/>
          </p:cNvPicPr>
          <p:nvPr/>
        </p:nvPicPr>
        <p:blipFill>
          <a:blip r:embed="rId1"/>
          <a:srcRect l="5000" t="23911" r="14073" b="9033"/>
          <a:stretch>
            <a:fillRect/>
          </a:stretch>
        </p:blipFill>
        <p:spPr>
          <a:xfrm>
            <a:off x="782320" y="1572260"/>
            <a:ext cx="5606415" cy="4596130"/>
          </a:xfrm>
          <a:prstGeom prst="rect">
            <a:avLst/>
          </a:prstGeom>
        </p:spPr>
      </p:pic>
      <p:pic>
        <p:nvPicPr>
          <p:cNvPr id="8" name="Picture 7" descr="Screenshot (139)"/>
          <p:cNvPicPr>
            <a:picLocks noChangeAspect="1"/>
          </p:cNvPicPr>
          <p:nvPr/>
        </p:nvPicPr>
        <p:blipFill>
          <a:blip r:embed="rId2"/>
          <a:srcRect l="1875" t="14249" r="35538" b="11460"/>
          <a:stretch>
            <a:fillRect/>
          </a:stretch>
        </p:blipFill>
        <p:spPr>
          <a:xfrm>
            <a:off x="6864350" y="1668780"/>
            <a:ext cx="4965700" cy="44996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86136"/>
            <a:ext cx="10515600" cy="518795"/>
          </a:xfrm>
        </p:spPr>
        <p:txBody>
          <a:bodyPr/>
          <a:p>
            <a:r>
              <a:rPr lang="en-US"/>
              <a:t>Auto - EDA Libraries Comparision</a:t>
            </a:r>
            <a:endParaRPr lang="en-US"/>
          </a:p>
        </p:txBody>
      </p:sp>
      <p:graphicFrame>
        <p:nvGraphicFramePr>
          <p:cNvPr id="9" name="Table 8"/>
          <p:cNvGraphicFramePr/>
          <p:nvPr/>
        </p:nvGraphicFramePr>
        <p:xfrm>
          <a:off x="805180" y="914400"/>
          <a:ext cx="1200150" cy="190500"/>
        </p:xfrm>
        <a:graphic>
          <a:graphicData uri="http://schemas.openxmlformats.org/drawingml/2006/table">
            <a:tbl>
              <a:tblPr/>
              <a:tblGrid>
                <a:gridCol w="1200150"/>
              </a:tblGrid>
              <a:tr h="226060">
                <a:tc>
                  <a:txBody>
                    <a:bodyPr/>
                    <a:p>
                      <a:pPr marL="0" indent="0" algn="ctr">
                        <a:buNone/>
                      </a:pPr>
                      <a:r>
                        <a:rPr lang="en-US" sz="1600" b="1">
                          <a:solidFill>
                            <a:srgbClr val="000000"/>
                          </a:solidFill>
                          <a:latin typeface="Calibri" panose="020F0502020204030204" charset="-122"/>
                        </a:rPr>
                        <a:t>SWEETVIZ</a:t>
                      </a:r>
                      <a:endParaRPr lang="en-US" sz="1600" b="1">
                        <a:solidFill>
                          <a:srgbClr val="000000"/>
                        </a:solidFill>
                        <a:latin typeface="Calibri" panose="020F0502020204030204" charset="-122"/>
                      </a:endParaRPr>
                    </a:p>
                  </a:txBody>
                  <a:tcPr marL="12700" marR="12700" marT="12700" vert="horz" anchor="b" anchorCtr="0">
                    <a:lnL>
                      <a:noFill/>
                    </a:lnL>
                    <a:lnR cap="flat">
                      <a:noFill/>
                    </a:lnR>
                    <a:lnT cap="flat">
                      <a:noFill/>
                    </a:lnT>
                    <a:lnB cap="flat">
                      <a:noFill/>
                    </a:lnB>
                    <a:lnTlToBr>
                      <a:noFill/>
                    </a:lnTlToBr>
                    <a:lnBlToTr>
                      <a:noFill/>
                    </a:lnBlToTr>
                    <a:solidFill>
                      <a:srgbClr val="DDEBF7"/>
                    </a:solidFill>
                  </a:tcPr>
                </a:tc>
              </a:tr>
            </a:tbl>
          </a:graphicData>
        </a:graphic>
      </p:graphicFrame>
      <p:sp>
        <p:nvSpPr>
          <p:cNvPr id="10" name="Text Box 9"/>
          <p:cNvSpPr txBox="1"/>
          <p:nvPr/>
        </p:nvSpPr>
        <p:spPr>
          <a:xfrm>
            <a:off x="810895" y="1264285"/>
            <a:ext cx="10776585" cy="1076325"/>
          </a:xfrm>
          <a:prstGeom prst="rect">
            <a:avLst/>
          </a:prstGeom>
          <a:noFill/>
        </p:spPr>
        <p:txBody>
          <a:bodyPr wrap="square" rtlCol="0">
            <a:spAutoFit/>
          </a:bodyPr>
          <a:p>
            <a:r>
              <a:rPr lang="en-US" sz="1600">
                <a:latin typeface="Calibri" panose="020F0502020204030204" pitchFamily="34" charset="0"/>
                <a:cs typeface="Calibri" panose="020F0502020204030204" pitchFamily="34" charset="0"/>
              </a:rPr>
              <a:t> Provided a HTML report.Generates Statistical insights and visualize the distributions for each column . Provides all the business moment values and quartile values. Categorizes the data types. counts the missing values and the % of contribution of  each distinct values to the entire variable. Also gives the frequent values for the numerical variables and Top categories for the Categorical variables. Sweetviz also mentions the ram space used and The Correlations / associations between the variables. </a:t>
            </a:r>
            <a:endParaRPr lang="en-US" sz="1600">
              <a:latin typeface="Calibri" panose="020F0502020204030204" pitchFamily="34" charset="0"/>
              <a:cs typeface="Calibri" panose="020F0502020204030204" pitchFamily="34" charset="0"/>
            </a:endParaRPr>
          </a:p>
        </p:txBody>
      </p:sp>
      <p:graphicFrame>
        <p:nvGraphicFramePr>
          <p:cNvPr id="11" name="Table 10"/>
          <p:cNvGraphicFramePr/>
          <p:nvPr/>
        </p:nvGraphicFramePr>
        <p:xfrm>
          <a:off x="810895" y="2373630"/>
          <a:ext cx="1704975" cy="302260"/>
        </p:xfrm>
        <a:graphic>
          <a:graphicData uri="http://schemas.openxmlformats.org/drawingml/2006/table">
            <a:tbl>
              <a:tblPr/>
              <a:tblGrid>
                <a:gridCol w="1704975"/>
              </a:tblGrid>
              <a:tr h="302260">
                <a:tc>
                  <a:txBody>
                    <a:bodyPr/>
                    <a:p>
                      <a:pPr marL="0" indent="0" algn="ctr">
                        <a:buNone/>
                      </a:pPr>
                      <a:r>
                        <a:rPr lang="en-US" sz="1600" b="1">
                          <a:solidFill>
                            <a:srgbClr val="000000"/>
                          </a:solidFill>
                          <a:latin typeface="Calibri" panose="020F0502020204030204" charset="-122"/>
                        </a:rPr>
                        <a:t>Pandas Profiling</a:t>
                      </a:r>
                      <a:endParaRPr lang="en-US" sz="1600" b="1">
                        <a:solidFill>
                          <a:srgbClr val="000000"/>
                        </a:solidFill>
                        <a:latin typeface="Calibri" panose="020F0502020204030204" charset="-122"/>
                      </a:endParaRPr>
                    </a:p>
                  </a:txBody>
                  <a:tcPr marL="12700" marR="12700" marT="12700" vert="horz" anchor="b" anchorCtr="0">
                    <a:lnL>
                      <a:noFill/>
                    </a:lnL>
                    <a:lnR cap="flat">
                      <a:noFill/>
                    </a:lnR>
                    <a:lnT cap="flat">
                      <a:noFill/>
                    </a:lnT>
                    <a:lnB cap="flat">
                      <a:noFill/>
                    </a:lnB>
                    <a:lnTlToBr>
                      <a:noFill/>
                    </a:lnTlToBr>
                    <a:lnBlToTr>
                      <a:noFill/>
                    </a:lnBlToTr>
                    <a:solidFill>
                      <a:srgbClr val="DDEBF7"/>
                    </a:solidFill>
                  </a:tcPr>
                </a:tc>
              </a:tr>
            </a:tbl>
          </a:graphicData>
        </a:graphic>
      </p:graphicFrame>
      <p:sp>
        <p:nvSpPr>
          <p:cNvPr id="12" name="Text Box 11"/>
          <p:cNvSpPr txBox="1"/>
          <p:nvPr/>
        </p:nvSpPr>
        <p:spPr>
          <a:xfrm>
            <a:off x="798830" y="2687320"/>
            <a:ext cx="10390505" cy="1568450"/>
          </a:xfrm>
          <a:prstGeom prst="rect">
            <a:avLst/>
          </a:prstGeom>
          <a:noFill/>
        </p:spPr>
        <p:txBody>
          <a:bodyPr wrap="square" rtlCol="0">
            <a:spAutoFit/>
          </a:bodyPr>
          <a:p>
            <a:r>
              <a:rPr lang="en-US" sz="1600">
                <a:latin typeface="Calibri" panose="020F0502020204030204" pitchFamily="34" charset="0"/>
                <a:cs typeface="Calibri" panose="020F0502020204030204" pitchFamily="34" charset="0"/>
              </a:rPr>
              <a:t> Provided a HTML report.Generates overall dataset statistics and variable types and count. For all the categorical variables it produces statistics , lenght of characters , categories and its frequency, most occuring characters , most occuring words and its contribution. And a count plot for the categories.For all the numerical variables it does quantile statistics and Descriptive statistics.It also produces a histogram of frequency , Frequent values and The extreme values. And for better data understanding it also metions the cardinality , correlation, constant values and imbalance data. And also mentions the duration taken to analyze.</a:t>
            </a:r>
            <a:endParaRPr lang="en-US" sz="1600">
              <a:latin typeface="Calibri" panose="020F0502020204030204" pitchFamily="34" charset="0"/>
              <a:cs typeface="Calibri" panose="020F0502020204030204" pitchFamily="34" charset="0"/>
            </a:endParaRPr>
          </a:p>
        </p:txBody>
      </p:sp>
      <p:graphicFrame>
        <p:nvGraphicFramePr>
          <p:cNvPr id="13" name="Table 12"/>
          <p:cNvGraphicFramePr/>
          <p:nvPr/>
        </p:nvGraphicFramePr>
        <p:xfrm>
          <a:off x="798830" y="4289425"/>
          <a:ext cx="1200150" cy="190500"/>
        </p:xfrm>
        <a:graphic>
          <a:graphicData uri="http://schemas.openxmlformats.org/drawingml/2006/table">
            <a:tbl>
              <a:tblPr/>
              <a:tblGrid>
                <a:gridCol w="1200150"/>
              </a:tblGrid>
              <a:tr h="226060">
                <a:tc>
                  <a:txBody>
                    <a:bodyPr/>
                    <a:p>
                      <a:pPr marL="0" indent="0" algn="ctr">
                        <a:buNone/>
                      </a:pPr>
                      <a:r>
                        <a:rPr lang="en-US" sz="1600" b="1">
                          <a:solidFill>
                            <a:srgbClr val="000000"/>
                          </a:solidFill>
                          <a:latin typeface="Calibri" panose="020F0502020204030204" charset="-122"/>
                        </a:rPr>
                        <a:t>D-Tale</a:t>
                      </a:r>
                      <a:endParaRPr lang="en-US" sz="1600" b="1">
                        <a:solidFill>
                          <a:srgbClr val="000000"/>
                        </a:solidFill>
                        <a:latin typeface="Calibri" panose="020F0502020204030204" charset="-122"/>
                      </a:endParaRPr>
                    </a:p>
                  </a:txBody>
                  <a:tcPr marL="12700" marR="12700" marT="12700" vert="horz" anchor="b" anchorCtr="0">
                    <a:lnL>
                      <a:noFill/>
                    </a:lnL>
                    <a:lnR cap="flat">
                      <a:noFill/>
                    </a:lnR>
                    <a:lnT cap="flat">
                      <a:noFill/>
                    </a:lnT>
                    <a:lnB cap="flat">
                      <a:noFill/>
                    </a:lnB>
                    <a:lnTlToBr>
                      <a:noFill/>
                    </a:lnTlToBr>
                    <a:lnBlToTr>
                      <a:noFill/>
                    </a:lnBlToTr>
                    <a:solidFill>
                      <a:srgbClr val="DDEBF7"/>
                    </a:solidFill>
                  </a:tcPr>
                </a:tc>
              </a:tr>
            </a:tbl>
          </a:graphicData>
        </a:graphic>
      </p:graphicFrame>
      <p:sp>
        <p:nvSpPr>
          <p:cNvPr id="14" name="Text Box 13"/>
          <p:cNvSpPr txBox="1"/>
          <p:nvPr/>
        </p:nvSpPr>
        <p:spPr>
          <a:xfrm>
            <a:off x="794385" y="4596130"/>
            <a:ext cx="10390505" cy="1322070"/>
          </a:xfrm>
          <a:prstGeom prst="rect">
            <a:avLst/>
          </a:prstGeom>
          <a:noFill/>
        </p:spPr>
        <p:txBody>
          <a:bodyPr wrap="square" rtlCol="0">
            <a:spAutoFit/>
          </a:bodyPr>
          <a:p>
            <a:r>
              <a:rPr lang="en-US" sz="1600">
                <a:latin typeface="Calibri" panose="020F0502020204030204" pitchFamily="34" charset="0"/>
                <a:cs typeface="Calibri" panose="020F0502020204030204" pitchFamily="34" charset="0"/>
              </a:rPr>
              <a:t>It provides an interactive web based interface. lookes best  for Data exploration in n number of ways. It provides the sample of the data  for the initial look. Generates statistics , business moments for each numeric column. Displays the data distribution for each variable.Also gives the data types , unique values , missing values for all variables. options to generate corelation plots betweem variables, custom filter options, statistics for categorical columns,box plots and histograms, Data summarizing , cleaning , highlighting , time series analysis options  and much are loaded into it.</a:t>
            </a:r>
            <a:endParaRPr lang="en-US" sz="1600">
              <a:latin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86136"/>
            <a:ext cx="10515600" cy="518795"/>
          </a:xfrm>
        </p:spPr>
        <p:txBody>
          <a:bodyPr/>
          <a:p>
            <a:r>
              <a:rPr lang="en-US"/>
              <a:t>Auto - EDA Libraries Comparision</a:t>
            </a:r>
            <a:endParaRPr lang="en-US"/>
          </a:p>
        </p:txBody>
      </p:sp>
      <p:graphicFrame>
        <p:nvGraphicFramePr>
          <p:cNvPr id="15" name="Table 14"/>
          <p:cNvGraphicFramePr/>
          <p:nvPr/>
        </p:nvGraphicFramePr>
        <p:xfrm>
          <a:off x="810895" y="1074420"/>
          <a:ext cx="1200150" cy="190500"/>
        </p:xfrm>
        <a:graphic>
          <a:graphicData uri="http://schemas.openxmlformats.org/drawingml/2006/table">
            <a:tbl>
              <a:tblPr/>
              <a:tblGrid>
                <a:gridCol w="1200150"/>
              </a:tblGrid>
              <a:tr h="190500">
                <a:tc>
                  <a:txBody>
                    <a:bodyPr/>
                    <a:p>
                      <a:pPr marL="0" indent="0" algn="ctr">
                        <a:buNone/>
                      </a:pPr>
                      <a:r>
                        <a:rPr lang="en-US" sz="1600" b="1">
                          <a:solidFill>
                            <a:srgbClr val="000000"/>
                          </a:solidFill>
                          <a:latin typeface="Calibri" panose="020F0502020204030204" charset="-122"/>
                        </a:rPr>
                        <a:t>Data - Prep</a:t>
                      </a:r>
                      <a:endParaRPr lang="en-US" sz="1600" b="1">
                        <a:solidFill>
                          <a:srgbClr val="000000"/>
                        </a:solidFill>
                        <a:latin typeface="Calibri" panose="020F0502020204030204" charset="-122"/>
                      </a:endParaRPr>
                    </a:p>
                  </a:txBody>
                  <a:tcPr marL="12700" marR="12700" marT="12700" vert="horz" anchor="b" anchorCtr="0">
                    <a:lnL>
                      <a:noFill/>
                    </a:lnL>
                    <a:lnR cap="flat">
                      <a:noFill/>
                    </a:lnR>
                    <a:lnT cap="flat">
                      <a:noFill/>
                    </a:lnT>
                    <a:lnB cap="flat">
                      <a:noFill/>
                    </a:lnB>
                    <a:lnTlToBr>
                      <a:noFill/>
                    </a:lnTlToBr>
                    <a:lnBlToTr>
                      <a:noFill/>
                    </a:lnBlToTr>
                    <a:solidFill>
                      <a:srgbClr val="DDEBF7"/>
                    </a:solidFill>
                  </a:tcPr>
                </a:tc>
              </a:tr>
            </a:tbl>
          </a:graphicData>
        </a:graphic>
      </p:graphicFrame>
      <p:sp>
        <p:nvSpPr>
          <p:cNvPr id="16" name="Text Box 15"/>
          <p:cNvSpPr txBox="1"/>
          <p:nvPr/>
        </p:nvSpPr>
        <p:spPr>
          <a:xfrm>
            <a:off x="833755" y="1363980"/>
            <a:ext cx="10390505" cy="2061210"/>
          </a:xfrm>
          <a:prstGeom prst="rect">
            <a:avLst/>
          </a:prstGeom>
          <a:noFill/>
        </p:spPr>
        <p:txBody>
          <a:bodyPr wrap="square" rtlCol="0">
            <a:spAutoFit/>
          </a:bodyPr>
          <a:p>
            <a:r>
              <a:rPr lang="en-US" sz="1600">
                <a:latin typeface="Calibri" panose="020F0502020204030204" pitchFamily="34" charset="0"/>
                <a:cs typeface="Calibri" panose="020F0502020204030204" pitchFamily="34" charset="0"/>
              </a:rPr>
              <a:t>Data-Prep also provides an interactive web interface. In the first intance it gives the overview of data that contains the whole dataset statistics  and Data set insights which comprises of insights and suggestions fro each column like skewness , cardinality , constant values, duplicates percentage etc.Then for each categorical variable it gives the statistics, Pie chart , wordcloud, word frequeny and word length. For each numerical variable it gives both the quantile and descriptive statistics ,KDE-plots, normal Q-Q plot ,box plots. And it also shows the interactions of variables, corelations(spearman,pearson,kendalltau) and produces barcharts,spectrum,heatmaps and dendogram for missing values. This library satisfies the overall requirement on high level and the most frequently used statistics and plots giving better understanding.</a:t>
            </a:r>
            <a:endParaRPr lang="en-US" sz="1600">
              <a:latin typeface="Calibri" panose="020F0502020204030204" pitchFamily="34" charset="0"/>
              <a:cs typeface="Calibri" panose="020F0502020204030204" pitchFamily="34" charset="0"/>
            </a:endParaRPr>
          </a:p>
        </p:txBody>
      </p:sp>
      <p:graphicFrame>
        <p:nvGraphicFramePr>
          <p:cNvPr id="6" name="Table 5"/>
          <p:cNvGraphicFramePr/>
          <p:nvPr/>
        </p:nvGraphicFramePr>
        <p:xfrm>
          <a:off x="833755" y="3542030"/>
          <a:ext cx="1200150" cy="190500"/>
        </p:xfrm>
        <a:graphic>
          <a:graphicData uri="http://schemas.openxmlformats.org/drawingml/2006/table">
            <a:tbl>
              <a:tblPr/>
              <a:tblGrid>
                <a:gridCol w="1200150"/>
              </a:tblGrid>
              <a:tr h="226060">
                <a:tc>
                  <a:txBody>
                    <a:bodyPr/>
                    <a:p>
                      <a:pPr marL="0" indent="0" algn="ctr">
                        <a:buNone/>
                      </a:pPr>
                      <a:r>
                        <a:rPr lang="en-US" sz="1600" b="1">
                          <a:solidFill>
                            <a:srgbClr val="000000"/>
                          </a:solidFill>
                          <a:latin typeface="Calibri" panose="020F0502020204030204" charset="-122"/>
                        </a:rPr>
                        <a:t>Autoviz</a:t>
                      </a:r>
                      <a:endParaRPr lang="en-US" sz="1600" b="1">
                        <a:solidFill>
                          <a:srgbClr val="000000"/>
                        </a:solidFill>
                        <a:latin typeface="Calibri" panose="020F0502020204030204" charset="-122"/>
                      </a:endParaRPr>
                    </a:p>
                  </a:txBody>
                  <a:tcPr marL="12700" marR="12700" marT="12700" vert="horz" anchor="b" anchorCtr="0">
                    <a:lnL>
                      <a:noFill/>
                    </a:lnL>
                    <a:lnR cap="flat">
                      <a:noFill/>
                    </a:lnR>
                    <a:lnT cap="flat">
                      <a:noFill/>
                    </a:lnT>
                    <a:lnB cap="flat">
                      <a:noFill/>
                    </a:lnB>
                    <a:lnTlToBr>
                      <a:noFill/>
                    </a:lnTlToBr>
                    <a:lnBlToTr>
                      <a:noFill/>
                    </a:lnBlToTr>
                    <a:solidFill>
                      <a:srgbClr val="DDEBF7"/>
                    </a:solidFill>
                  </a:tcPr>
                </a:tc>
              </a:tr>
            </a:tbl>
          </a:graphicData>
        </a:graphic>
      </p:graphicFrame>
      <p:sp>
        <p:nvSpPr>
          <p:cNvPr id="7" name="Text Box 6"/>
          <p:cNvSpPr txBox="1"/>
          <p:nvPr/>
        </p:nvSpPr>
        <p:spPr>
          <a:xfrm>
            <a:off x="915035" y="3917950"/>
            <a:ext cx="10212705" cy="829945"/>
          </a:xfrm>
          <a:prstGeom prst="rect">
            <a:avLst/>
          </a:prstGeom>
          <a:noFill/>
        </p:spPr>
        <p:txBody>
          <a:bodyPr wrap="square" rtlCol="0">
            <a:spAutoFit/>
          </a:bodyPr>
          <a:p>
            <a:r>
              <a:rPr lang="en-US" sz="1600">
                <a:latin typeface="Calibri" panose="020F0502020204030204" pitchFamily="34" charset="0"/>
                <a:cs typeface="Calibri" panose="020F0502020204030204" pitchFamily="34" charset="0"/>
              </a:rPr>
              <a:t>Suitable for  quick data overviews, it provides a wide range of charts like scatter plots , histograms, barcharts etc. It is minimalistic and variable wise statistics.  For each variable after analyzing it gives the count of missing , unique values and cardinality. It also suggest the data preparation methods to do for each variable based on the returned statistics.</a:t>
            </a:r>
            <a:endParaRPr lang="en-US" sz="1600">
              <a:latin typeface="Calibri" panose="020F0502020204030204" pitchFamily="34" charset="0"/>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86136"/>
            <a:ext cx="10515600" cy="518795"/>
          </a:xfrm>
        </p:spPr>
        <p:txBody>
          <a:bodyPr/>
          <a:p>
            <a:r>
              <a:rPr lang="en-US"/>
              <a:t>Data Visualizations</a:t>
            </a:r>
            <a:endParaRPr lang="en-US"/>
          </a:p>
        </p:txBody>
      </p:sp>
      <p:pic>
        <p:nvPicPr>
          <p:cNvPr id="3" name="Picture 2" descr="Screenshot 2023-10-04 000010"/>
          <p:cNvPicPr>
            <a:picLocks noChangeAspect="1"/>
          </p:cNvPicPr>
          <p:nvPr/>
        </p:nvPicPr>
        <p:blipFill>
          <a:blip r:embed="rId1"/>
          <a:stretch>
            <a:fillRect/>
          </a:stretch>
        </p:blipFill>
        <p:spPr>
          <a:xfrm>
            <a:off x="7687310" y="3349625"/>
            <a:ext cx="4254500" cy="2814320"/>
          </a:xfrm>
          <a:prstGeom prst="rect">
            <a:avLst/>
          </a:prstGeom>
        </p:spPr>
      </p:pic>
      <p:pic>
        <p:nvPicPr>
          <p:cNvPr id="4" name="Picture 3" descr="Screenshot 2023-10-03 235949"/>
          <p:cNvPicPr>
            <a:picLocks noChangeAspect="1"/>
          </p:cNvPicPr>
          <p:nvPr/>
        </p:nvPicPr>
        <p:blipFill>
          <a:blip r:embed="rId2"/>
          <a:srcRect l="-1040" t="-3285"/>
          <a:stretch>
            <a:fillRect/>
          </a:stretch>
        </p:blipFill>
        <p:spPr>
          <a:xfrm>
            <a:off x="3239770" y="3397250"/>
            <a:ext cx="4318635" cy="2136140"/>
          </a:xfrm>
          <a:prstGeom prst="rect">
            <a:avLst/>
          </a:prstGeom>
        </p:spPr>
      </p:pic>
      <p:pic>
        <p:nvPicPr>
          <p:cNvPr id="5" name="Picture 4" descr="Screenshot 2023-10-03 235803"/>
          <p:cNvPicPr>
            <a:picLocks noChangeAspect="1"/>
          </p:cNvPicPr>
          <p:nvPr/>
        </p:nvPicPr>
        <p:blipFill>
          <a:blip r:embed="rId3"/>
          <a:srcRect l="4904" r="10906"/>
          <a:stretch>
            <a:fillRect/>
          </a:stretch>
        </p:blipFill>
        <p:spPr>
          <a:xfrm>
            <a:off x="228600" y="3145790"/>
            <a:ext cx="3011170" cy="3128645"/>
          </a:xfrm>
          <a:prstGeom prst="rect">
            <a:avLst/>
          </a:prstGeom>
        </p:spPr>
      </p:pic>
      <p:pic>
        <p:nvPicPr>
          <p:cNvPr id="6" name="Picture 5" descr="Screenshot 2023-10-03 235740"/>
          <p:cNvPicPr>
            <a:picLocks noChangeAspect="1"/>
          </p:cNvPicPr>
          <p:nvPr/>
        </p:nvPicPr>
        <p:blipFill>
          <a:blip r:embed="rId4"/>
          <a:srcRect l="2968" r="11514" b="5470"/>
          <a:stretch>
            <a:fillRect/>
          </a:stretch>
        </p:blipFill>
        <p:spPr>
          <a:xfrm>
            <a:off x="6380480" y="995680"/>
            <a:ext cx="2891155" cy="2063115"/>
          </a:xfrm>
          <a:prstGeom prst="rect">
            <a:avLst/>
          </a:prstGeom>
        </p:spPr>
      </p:pic>
      <p:pic>
        <p:nvPicPr>
          <p:cNvPr id="7" name="Picture 6" descr="Screenshot 2023-10-03 235734"/>
          <p:cNvPicPr>
            <a:picLocks noChangeAspect="1"/>
          </p:cNvPicPr>
          <p:nvPr/>
        </p:nvPicPr>
        <p:blipFill>
          <a:blip r:embed="rId5"/>
          <a:srcRect l="2970" r="15258"/>
          <a:stretch>
            <a:fillRect/>
          </a:stretch>
        </p:blipFill>
        <p:spPr>
          <a:xfrm>
            <a:off x="9271635" y="852805"/>
            <a:ext cx="2814320" cy="2205990"/>
          </a:xfrm>
          <a:prstGeom prst="rect">
            <a:avLst/>
          </a:prstGeom>
        </p:spPr>
      </p:pic>
      <p:pic>
        <p:nvPicPr>
          <p:cNvPr id="8" name="Picture 7" descr="Screenshot 2023-10-03 235723"/>
          <p:cNvPicPr>
            <a:picLocks noChangeAspect="1"/>
          </p:cNvPicPr>
          <p:nvPr/>
        </p:nvPicPr>
        <p:blipFill>
          <a:blip r:embed="rId6"/>
          <a:srcRect l="3544" r="8463"/>
          <a:stretch>
            <a:fillRect/>
          </a:stretch>
        </p:blipFill>
        <p:spPr>
          <a:xfrm>
            <a:off x="3136900" y="785495"/>
            <a:ext cx="3089910" cy="2356485"/>
          </a:xfrm>
          <a:prstGeom prst="rect">
            <a:avLst/>
          </a:prstGeom>
        </p:spPr>
      </p:pic>
      <p:pic>
        <p:nvPicPr>
          <p:cNvPr id="9" name="Picture 8" descr="Screenshot 2023-10-03 235715"/>
          <p:cNvPicPr>
            <a:picLocks noChangeAspect="1"/>
          </p:cNvPicPr>
          <p:nvPr/>
        </p:nvPicPr>
        <p:blipFill>
          <a:blip r:embed="rId7"/>
          <a:srcRect l="3456" r="7615"/>
          <a:stretch>
            <a:fillRect/>
          </a:stretch>
        </p:blipFill>
        <p:spPr>
          <a:xfrm>
            <a:off x="0" y="785495"/>
            <a:ext cx="3136900" cy="2273300"/>
          </a:xfrm>
          <a:prstGeom prst="rect">
            <a:avLst/>
          </a:prstGeom>
        </p:spPr>
      </p:pic>
      <p:sp>
        <p:nvSpPr>
          <p:cNvPr id="10" name="Text Box 9"/>
          <p:cNvSpPr txBox="1"/>
          <p:nvPr/>
        </p:nvSpPr>
        <p:spPr>
          <a:xfrm>
            <a:off x="7558405" y="819785"/>
            <a:ext cx="1137920" cy="213995"/>
          </a:xfrm>
          <a:prstGeom prst="rect">
            <a:avLst/>
          </a:prstGeom>
          <a:noFill/>
        </p:spPr>
        <p:txBody>
          <a:bodyPr wrap="square" rtlCol="0">
            <a:spAutoFit/>
          </a:bodyPr>
          <a:p>
            <a:r>
              <a:rPr lang="en-US" sz="800"/>
              <a:t>KDE PLOT</a:t>
            </a:r>
            <a:endParaRPr lang="en-US" sz="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Data Visualization </a:t>
            </a:r>
            <a:endParaRPr lang="en-US" sz="32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324" name="Google Shape;324;p32"/>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26" name="Google Shape;326;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pic>
        <p:nvPicPr>
          <p:cNvPr id="3" name="Picture 2"/>
          <p:cNvPicPr>
            <a:picLocks noChangeAspect="1"/>
          </p:cNvPicPr>
          <p:nvPr/>
        </p:nvPicPr>
        <p:blipFill>
          <a:blip r:embed="rId2"/>
          <a:stretch>
            <a:fillRect/>
          </a:stretch>
        </p:blipFill>
        <p:spPr>
          <a:xfrm>
            <a:off x="228600" y="970825"/>
            <a:ext cx="5867400" cy="3281510"/>
          </a:xfrm>
          <a:prstGeom prst="rect">
            <a:avLst/>
          </a:prstGeom>
        </p:spPr>
      </p:pic>
      <p:pic>
        <p:nvPicPr>
          <p:cNvPr id="5" name="Picture 4"/>
          <p:cNvPicPr>
            <a:picLocks noChangeAspect="1"/>
          </p:cNvPicPr>
          <p:nvPr/>
        </p:nvPicPr>
        <p:blipFill>
          <a:blip r:embed="rId3"/>
          <a:stretch>
            <a:fillRect/>
          </a:stretch>
        </p:blipFill>
        <p:spPr>
          <a:xfrm>
            <a:off x="6153151" y="970825"/>
            <a:ext cx="5841392" cy="3281510"/>
          </a:xfrm>
          <a:prstGeom prst="rect">
            <a:avLst/>
          </a:prstGeom>
        </p:spPr>
      </p:pic>
      <p:sp>
        <p:nvSpPr>
          <p:cNvPr id="6" name="TextBox 5"/>
          <p:cNvSpPr txBox="1"/>
          <p:nvPr/>
        </p:nvSpPr>
        <p:spPr>
          <a:xfrm>
            <a:off x="287350" y="4529138"/>
            <a:ext cx="5808650" cy="523220"/>
          </a:xfrm>
          <a:prstGeom prst="rect">
            <a:avLst/>
          </a:prstGeom>
          <a:noFill/>
        </p:spPr>
        <p:txBody>
          <a:bodyPr wrap="square" rtlCol="0">
            <a:spAutoFit/>
          </a:bodyPr>
          <a:lstStyle/>
          <a:p>
            <a:r>
              <a:rPr lang="en-US" dirty="0"/>
              <a:t>OPERATIONS MANAGERS – For higher level understanding of the Performance of overall Business, Best Products ,Trends etc.</a:t>
            </a:r>
            <a:endParaRPr lang="en-US" dirty="0"/>
          </a:p>
        </p:txBody>
      </p:sp>
      <p:sp>
        <p:nvSpPr>
          <p:cNvPr id="11" name="TextBox 10"/>
          <p:cNvSpPr txBox="1"/>
          <p:nvPr/>
        </p:nvSpPr>
        <p:spPr>
          <a:xfrm>
            <a:off x="6153150" y="4481513"/>
            <a:ext cx="5808650" cy="523220"/>
          </a:xfrm>
          <a:prstGeom prst="rect">
            <a:avLst/>
          </a:prstGeom>
          <a:noFill/>
        </p:spPr>
        <p:txBody>
          <a:bodyPr wrap="square" rtlCol="0">
            <a:spAutoFit/>
          </a:bodyPr>
          <a:lstStyle/>
          <a:p>
            <a:r>
              <a:rPr lang="en-US" dirty="0"/>
              <a:t>INVENTORY MANAGERS – For Warehouse level understanding of the Performance , Frequent customers for specific warehouse , Trends etc.</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Data Visualization </a:t>
            </a:r>
            <a:endParaRPr lang="en-US" sz="32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324" name="Google Shape;324;p32"/>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26" name="Google Shape;326;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pic>
        <p:nvPicPr>
          <p:cNvPr id="3" name="Picture 2"/>
          <p:cNvPicPr>
            <a:picLocks noChangeAspect="1"/>
          </p:cNvPicPr>
          <p:nvPr/>
        </p:nvPicPr>
        <p:blipFill>
          <a:blip r:embed="rId2"/>
          <a:stretch>
            <a:fillRect/>
          </a:stretch>
        </p:blipFill>
        <p:spPr>
          <a:xfrm>
            <a:off x="666750" y="937864"/>
            <a:ext cx="4191000" cy="5507269"/>
          </a:xfrm>
          <a:prstGeom prst="rect">
            <a:avLst/>
          </a:prstGeom>
        </p:spPr>
      </p:pic>
      <p:sp>
        <p:nvSpPr>
          <p:cNvPr id="8" name="TextBox 7"/>
          <p:cNvSpPr txBox="1"/>
          <p:nvPr/>
        </p:nvSpPr>
        <p:spPr>
          <a:xfrm>
            <a:off x="4935550" y="1491140"/>
            <a:ext cx="5808650" cy="523220"/>
          </a:xfrm>
          <a:prstGeom prst="rect">
            <a:avLst/>
          </a:prstGeom>
          <a:noFill/>
        </p:spPr>
        <p:txBody>
          <a:bodyPr wrap="square" rtlCol="0">
            <a:spAutoFit/>
          </a:bodyPr>
          <a:lstStyle/>
          <a:p>
            <a:r>
              <a:rPr lang="en-US" dirty="0"/>
              <a:t>CUSTOMER SERVICE TEAM– For Customer level understanding of Frequency , Business Importance ,Trends etc.</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86136"/>
            <a:ext cx="10515600" cy="518795"/>
          </a:xfrm>
        </p:spPr>
        <p:txBody>
          <a:bodyPr/>
          <a:p>
            <a:r>
              <a:rPr lang="en-US"/>
              <a:t>Output Links</a:t>
            </a:r>
            <a:endParaRPr lang="en-US"/>
          </a:p>
        </p:txBody>
      </p:sp>
      <p:sp>
        <p:nvSpPr>
          <p:cNvPr id="3" name="Text Box 2"/>
          <p:cNvSpPr txBox="1"/>
          <p:nvPr/>
        </p:nvSpPr>
        <p:spPr>
          <a:xfrm>
            <a:off x="843915" y="1294130"/>
            <a:ext cx="2779395" cy="306705"/>
          </a:xfrm>
          <a:prstGeom prst="rect">
            <a:avLst/>
          </a:prstGeom>
          <a:noFill/>
        </p:spPr>
        <p:txBody>
          <a:bodyPr wrap="square" rtlCol="0">
            <a:spAutoFit/>
          </a:bodyPr>
          <a:p>
            <a:r>
              <a:rPr lang="en-US" b="1"/>
              <a:t>POWER BI</a:t>
            </a:r>
            <a:endParaRPr lang="en-US" b="1"/>
          </a:p>
        </p:txBody>
      </p:sp>
      <p:sp>
        <p:nvSpPr>
          <p:cNvPr id="5" name="Text Box 4"/>
          <p:cNvSpPr txBox="1"/>
          <p:nvPr/>
        </p:nvSpPr>
        <p:spPr>
          <a:xfrm>
            <a:off x="1043305" y="1908175"/>
            <a:ext cx="8982710" cy="521970"/>
          </a:xfrm>
          <a:prstGeom prst="rect">
            <a:avLst/>
          </a:prstGeom>
          <a:noFill/>
        </p:spPr>
        <p:txBody>
          <a:bodyPr wrap="square" rtlCol="0">
            <a:spAutoFit/>
          </a:bodyPr>
          <a:p>
            <a:r>
              <a:rPr lang="en-US">
                <a:hlinkClick r:id="rId1" tooltip="" action="ppaction://hlinkfile"/>
              </a:rPr>
              <a:t>https://app.powerbi.com/links/Pt251pvCni?ctid=4f4de592-f290-4db0-9bd5-229128bdd330&amp;pbi_source=linkShare</a:t>
            </a:r>
            <a:endParaRPr lang="en-US"/>
          </a:p>
        </p:txBody>
      </p:sp>
      <p:sp>
        <p:nvSpPr>
          <p:cNvPr id="6" name="Text Box 5"/>
          <p:cNvSpPr txBox="1"/>
          <p:nvPr/>
        </p:nvSpPr>
        <p:spPr>
          <a:xfrm>
            <a:off x="843915" y="2833370"/>
            <a:ext cx="2779395" cy="306705"/>
          </a:xfrm>
          <a:prstGeom prst="rect">
            <a:avLst/>
          </a:prstGeom>
          <a:noFill/>
        </p:spPr>
        <p:txBody>
          <a:bodyPr wrap="square" rtlCol="0">
            <a:spAutoFit/>
          </a:bodyPr>
          <a:p>
            <a:r>
              <a:rPr lang="en-US" b="1"/>
              <a:t>LOOKER STUDIO</a:t>
            </a:r>
            <a:endParaRPr lang="en-US" b="1"/>
          </a:p>
        </p:txBody>
      </p:sp>
      <p:sp>
        <p:nvSpPr>
          <p:cNvPr id="8" name="Text Box 7">
            <a:hlinkClick r:id="rId2" tooltip="" action="ppaction://hlinkfile"/>
          </p:cNvPr>
          <p:cNvSpPr txBox="1"/>
          <p:nvPr/>
        </p:nvSpPr>
        <p:spPr>
          <a:xfrm>
            <a:off x="1242695" y="3305810"/>
            <a:ext cx="5906770" cy="322580"/>
          </a:xfrm>
          <a:prstGeom prst="rect">
            <a:avLst/>
          </a:prstGeom>
          <a:noFill/>
        </p:spPr>
        <p:txBody>
          <a:bodyPr wrap="square" rtlCol="0">
            <a:noAutofit/>
          </a:bodyPr>
          <a:p>
            <a:r>
              <a:rPr lang="en-US">
                <a:hlinkClick r:id="rId2" tooltip="" action="ppaction://hlinkfile"/>
              </a:rPr>
              <a:t>https://lookerstudio.google.com/reporting/eca9f11c-61e5-4317-a7ed-837bfecdb028</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dirty="0">
                <a:latin typeface="Times New Roman" panose="02020603050405020304"/>
                <a:ea typeface="Times New Roman" panose="02020603050405020304"/>
                <a:cs typeface="Times New Roman" panose="02020603050405020304"/>
                <a:sym typeface="Times New Roman" panose="02020603050405020304"/>
              </a:rPr>
              <a:t>Insights</a:t>
            </a:r>
            <a:endParaRPr dirty="0"/>
          </a:p>
        </p:txBody>
      </p:sp>
      <p:pic>
        <p:nvPicPr>
          <p:cNvPr id="324" name="Google Shape;324;p32"/>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2" name="Rectangle 1"/>
          <p:cNvSpPr/>
          <p:nvPr/>
        </p:nvSpPr>
        <p:spPr>
          <a:xfrm>
            <a:off x="287350" y="1029533"/>
            <a:ext cx="5075428" cy="461665"/>
          </a:xfrm>
          <a:prstGeom prst="rect">
            <a:avLst/>
          </a:prstGeom>
        </p:spPr>
        <p:txBody>
          <a:bodyPr wrap="none">
            <a:spAutoFit/>
          </a:bodyPr>
          <a:lstStyle/>
          <a:p>
            <a:r>
              <a:rPr lang="en-US" sz="2400" b="1" dirty="0">
                <a:latin typeface="Calibri" panose="020F0502020204030204" pitchFamily="34" charset="0"/>
                <a:cs typeface="Calibri" panose="020F0502020204030204" pitchFamily="34" charset="0"/>
              </a:rPr>
              <a:t>OPERATIONS MANAGERS (High Level) </a:t>
            </a:r>
            <a:endParaRPr lang="en-US" sz="2400" b="1" dirty="0">
              <a:latin typeface="Calibri" panose="020F0502020204030204" pitchFamily="34" charset="0"/>
              <a:cs typeface="Calibri" panose="020F0502020204030204" pitchFamily="34" charset="0"/>
            </a:endParaRPr>
          </a:p>
        </p:txBody>
      </p:sp>
      <p:sp>
        <p:nvSpPr>
          <p:cNvPr id="3" name="TextBox 2"/>
          <p:cNvSpPr txBox="1"/>
          <p:nvPr/>
        </p:nvSpPr>
        <p:spPr>
          <a:xfrm>
            <a:off x="888203" y="1598372"/>
            <a:ext cx="5522122"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Top and Least Busy Warehouses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Best and Least Performing Products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Average Transaction quantity</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Number of transactions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Total Transacted quantity</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Average Time taken for next order for customers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Overall Growth by Quarter</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Contribution By Region</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Outstanding Pallets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Top Cities by outstanding Pallets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Downtrend or Uptrend as Percentage </a:t>
            </a:r>
            <a:endParaRPr lang="en-US" sz="2000" dirty="0">
              <a:latin typeface="Calibri" panose="020F0502020204030204" pitchFamily="34" charset="0"/>
              <a:cs typeface="Calibri" panose="020F0502020204030204" pitchFamily="34" charset="0"/>
            </a:endParaRPr>
          </a:p>
        </p:txBody>
      </p:sp>
      <p:sp>
        <p:nvSpPr>
          <p:cNvPr id="4" name="TextBox 3"/>
          <p:cNvSpPr txBox="1"/>
          <p:nvPr/>
        </p:nvSpPr>
        <p:spPr>
          <a:xfrm>
            <a:off x="528633" y="5444115"/>
            <a:ext cx="5229225" cy="5232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All these by Dynamic Allot / Return transactions , Region , State, Year , Month, Quarters ,Weekday trend</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dirty="0">
                <a:latin typeface="Times New Roman" panose="02020603050405020304"/>
                <a:ea typeface="Times New Roman" panose="02020603050405020304"/>
                <a:cs typeface="Times New Roman" panose="02020603050405020304"/>
                <a:sym typeface="Times New Roman" panose="02020603050405020304"/>
              </a:rPr>
              <a:t>Insights</a:t>
            </a:r>
            <a:endParaRPr dirty="0"/>
          </a:p>
        </p:txBody>
      </p:sp>
      <p:pic>
        <p:nvPicPr>
          <p:cNvPr id="324" name="Google Shape;324;p32"/>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26" name="Google Shape;326;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9" name="Rectangle 8"/>
          <p:cNvSpPr/>
          <p:nvPr/>
        </p:nvSpPr>
        <p:spPr>
          <a:xfrm>
            <a:off x="250350" y="1074618"/>
            <a:ext cx="6046848" cy="461665"/>
          </a:xfrm>
          <a:prstGeom prst="rect">
            <a:avLst/>
          </a:prstGeom>
        </p:spPr>
        <p:txBody>
          <a:bodyPr wrap="none">
            <a:spAutoFit/>
          </a:bodyPr>
          <a:lstStyle/>
          <a:p>
            <a:r>
              <a:rPr lang="en-US" sz="2400" b="1" dirty="0">
                <a:latin typeface="Calibri" panose="020F0502020204030204" pitchFamily="34" charset="0"/>
                <a:cs typeface="Calibri" panose="020F0502020204030204" pitchFamily="34" charset="0"/>
              </a:rPr>
              <a:t>INVENTORY MANAGERS (Warehouse Specific)</a:t>
            </a:r>
            <a:endParaRPr lang="en-US" sz="2400" b="1" dirty="0">
              <a:latin typeface="Calibri" panose="020F0502020204030204" pitchFamily="34" charset="0"/>
              <a:cs typeface="Calibri" panose="020F0502020204030204" pitchFamily="34" charset="0"/>
            </a:endParaRPr>
          </a:p>
        </p:txBody>
      </p:sp>
      <p:sp>
        <p:nvSpPr>
          <p:cNvPr id="10" name="TextBox 9"/>
          <p:cNvSpPr txBox="1"/>
          <p:nvPr/>
        </p:nvSpPr>
        <p:spPr>
          <a:xfrm>
            <a:off x="851203" y="1506297"/>
            <a:ext cx="5641182"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Best and Least Performing Products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Pallets Movement by Month</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Quantity by Usual and Rare orders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Average Transaction quantity</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Number of transactions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Total Transacted quantity</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Inventory Turnover Rate</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Most Busy Day</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Overall Growth by Quarter</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Frequently Ordered Quantity</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Most Frequent Customers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Top Customers by Highest Transacted quantity</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Downtrend or Uptrend as Percentage </a:t>
            </a:r>
            <a:endParaRPr lang="en-US" sz="2000" dirty="0">
              <a:latin typeface="Calibri" panose="020F0502020204030204" pitchFamily="34" charset="0"/>
              <a:cs typeface="Calibri" panose="020F0502020204030204" pitchFamily="34" charset="0"/>
            </a:endParaRPr>
          </a:p>
        </p:txBody>
      </p:sp>
      <p:sp>
        <p:nvSpPr>
          <p:cNvPr id="11" name="TextBox 10"/>
          <p:cNvSpPr txBox="1"/>
          <p:nvPr/>
        </p:nvSpPr>
        <p:spPr>
          <a:xfrm>
            <a:off x="666750" y="5539918"/>
            <a:ext cx="5229225"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All these by Dynamic Allot / Return transactions, Warehouse Name , Region , State, </a:t>
            </a:r>
            <a:r>
              <a:rPr lang="en-US" b="1" dirty="0" err="1">
                <a:latin typeface="Times New Roman" panose="02020603050405020304" pitchFamily="18" charset="0"/>
                <a:cs typeface="Times New Roman" panose="02020603050405020304" pitchFamily="18" charset="0"/>
              </a:rPr>
              <a:t>City,Year</a:t>
            </a:r>
            <a:r>
              <a:rPr lang="en-US" b="1" dirty="0">
                <a:latin typeface="Times New Roman" panose="02020603050405020304" pitchFamily="18" charset="0"/>
                <a:cs typeface="Times New Roman" panose="02020603050405020304" pitchFamily="18" charset="0"/>
              </a:rPr>
              <a:t> , Month, Quarters ,Weekday trend</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dirty="0">
                <a:latin typeface="Times New Roman" panose="02020603050405020304"/>
                <a:ea typeface="Times New Roman" panose="02020603050405020304"/>
                <a:cs typeface="Times New Roman" panose="02020603050405020304"/>
                <a:sym typeface="Times New Roman" panose="02020603050405020304"/>
              </a:rPr>
              <a:t>Insights</a:t>
            </a:r>
            <a:endParaRPr dirty="0"/>
          </a:p>
        </p:txBody>
      </p:sp>
      <p:pic>
        <p:nvPicPr>
          <p:cNvPr id="324" name="Google Shape;324;p32"/>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2" name="Rectangle 1"/>
          <p:cNvSpPr/>
          <p:nvPr/>
        </p:nvSpPr>
        <p:spPr>
          <a:xfrm>
            <a:off x="287350" y="1044773"/>
            <a:ext cx="6202339" cy="461665"/>
          </a:xfrm>
          <a:prstGeom prst="rect">
            <a:avLst/>
          </a:prstGeom>
        </p:spPr>
        <p:txBody>
          <a:bodyPr wrap="none">
            <a:spAutoFit/>
          </a:bodyPr>
          <a:lstStyle/>
          <a:p>
            <a:r>
              <a:rPr lang="en-US" sz="2400" b="1" dirty="0">
                <a:latin typeface="Calibri" panose="020F0502020204030204" pitchFamily="34" charset="0"/>
                <a:cs typeface="Calibri" panose="020F0502020204030204" pitchFamily="34" charset="0"/>
              </a:rPr>
              <a:t>CUSTOMER SERVICE TEAM (Customer Specific) </a:t>
            </a:r>
            <a:endParaRPr lang="en-US" sz="2400" b="1" dirty="0">
              <a:latin typeface="Calibri" panose="020F0502020204030204" pitchFamily="34" charset="0"/>
              <a:cs typeface="Calibri" panose="020F0502020204030204" pitchFamily="34" charset="0"/>
            </a:endParaRPr>
          </a:p>
        </p:txBody>
      </p:sp>
      <p:sp>
        <p:nvSpPr>
          <p:cNvPr id="3" name="TextBox 2"/>
          <p:cNvSpPr txBox="1"/>
          <p:nvPr/>
        </p:nvSpPr>
        <p:spPr>
          <a:xfrm>
            <a:off x="1116803" y="1483991"/>
            <a:ext cx="5522122"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Count of Outstanding Pallets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Average Order Quantity</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Total Transacted Quantity</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Top Products by Transactions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Top Customers by Outstanding Pallets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Transaction Trend for Each Customer</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Most Frequently Transacted Quantity for each customer</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Breakdown by Transaction Type</a:t>
            </a:r>
            <a:endParaRPr lang="en-US" sz="2000" dirty="0">
              <a:latin typeface="Calibri" panose="020F0502020204030204" pitchFamily="34" charset="0"/>
              <a:cs typeface="Calibri" panose="020F0502020204030204" pitchFamily="34" charset="0"/>
            </a:endParaRPr>
          </a:p>
        </p:txBody>
      </p:sp>
      <p:sp>
        <p:nvSpPr>
          <p:cNvPr id="4" name="TextBox 3"/>
          <p:cNvSpPr txBox="1"/>
          <p:nvPr/>
        </p:nvSpPr>
        <p:spPr>
          <a:xfrm>
            <a:off x="666750" y="4477754"/>
            <a:ext cx="5229225"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All these by Dynamic Customer Name, Timeline ,Region , State , </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260685" y="177860"/>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Team Members</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25" name="Google Shape;125;p5"/>
          <p:cNvSpPr txBox="1"/>
          <p:nvPr/>
        </p:nvSpPr>
        <p:spPr>
          <a:xfrm>
            <a:off x="2144809" y="2046824"/>
            <a:ext cx="1728019" cy="70783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br>
              <a:rPr lang="en-US" sz="19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26" name="Google Shape;126;p5"/>
          <p:cNvPicPr preferRelativeResize="0"/>
          <p:nvPr/>
        </p:nvPicPr>
        <p:blipFill rotWithShape="1">
          <a:blip r:embed="rId1"/>
          <a:srcRect/>
          <a:stretch>
            <a:fillRect/>
          </a:stretch>
        </p:blipFill>
        <p:spPr>
          <a:xfrm>
            <a:off x="9915533" y="6151968"/>
            <a:ext cx="2276467" cy="706033"/>
          </a:xfrm>
          <a:prstGeom prst="rect">
            <a:avLst/>
          </a:prstGeom>
          <a:noFill/>
          <a:ln>
            <a:noFill/>
          </a:ln>
        </p:spPr>
      </p:pic>
      <p:sp>
        <p:nvSpPr>
          <p:cNvPr id="127" name="Google Shape;127;p5"/>
          <p:cNvSpPr txBox="1"/>
          <p:nvPr/>
        </p:nvSpPr>
        <p:spPr>
          <a:xfrm>
            <a:off x="3679269" y="2244095"/>
            <a:ext cx="3096000" cy="2123588"/>
          </a:xfrm>
          <a:prstGeom prst="rect">
            <a:avLst/>
          </a:prstGeom>
          <a:noFill/>
          <a:ln>
            <a:noFill/>
          </a:ln>
        </p:spPr>
        <p:txBody>
          <a:bodyPr spcFirstLastPara="1" wrap="square" lIns="121875" tIns="60925" rIns="121875" bIns="60925" anchor="t" anchorCtr="0">
            <a:spAutoFit/>
          </a:bodyPr>
          <a:lstStyle/>
          <a:p>
            <a:r>
              <a:rPr lang="en-US" b="1" dirty="0">
                <a:latin typeface="Tahoma" panose="020B0604030504040204" pitchFamily="34" charset="0"/>
                <a:ea typeface="Tahoma" panose="020B0604030504040204" pitchFamily="34" charset="0"/>
                <a:cs typeface="Tahoma" panose="020B0604030504040204" pitchFamily="34" charset="0"/>
              </a:rPr>
              <a:t>ABISHEK N</a:t>
            </a:r>
            <a:endParaRPr lang="en-US" sz="1200"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Data Analyst</a:t>
            </a:r>
            <a:endParaRPr lang="en-US" sz="1200" dirty="0">
              <a:latin typeface="Tahoma" panose="020B0604030504040204" pitchFamily="34" charset="0"/>
              <a:ea typeface="Tahoma" panose="020B0604030504040204" pitchFamily="34" charset="0"/>
              <a:cs typeface="Tahoma" panose="020B0604030504040204" pitchFamily="34" charset="0"/>
            </a:endParaRPr>
          </a:p>
          <a:p>
            <a:br>
              <a:rPr lang="en-US" sz="1200" dirty="0"/>
            </a:br>
            <a:r>
              <a:rPr lang="en-US" dirty="0">
                <a:hlinkClick r:id="rId2"/>
              </a:rPr>
              <a:t>https://www.linkedin.com/in/abishek-n-687602218</a:t>
            </a:r>
            <a:br>
              <a:rPr lang="en-US" sz="1200" dirty="0"/>
            </a:br>
            <a:endParaRPr sz="1200" b="1" i="0" u="none" strike="noStrike" cap="none" dirty="0">
              <a:solidFill>
                <a:srgbClr val="0070C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1200" b="0" i="0" u="sng" strike="noStrike" cap="none" dirty="0">
              <a:solidFill>
                <a:schemeClr val="hlink"/>
              </a:solidFill>
              <a:latin typeface="Arial" panose="020B0604020202020204"/>
              <a:ea typeface="Arial" panose="020B0604020202020204"/>
              <a:cs typeface="Arial" panose="020B0604020202020204"/>
              <a:sym typeface="Arial" panose="020B0604020202020204"/>
              <a:hlinkClick r:id="rId3"/>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panose="020B0604020202020204"/>
                <a:ea typeface="Arial" panose="020B0604020202020204"/>
                <a:cs typeface="Arial" panose="020B0604020202020204"/>
                <a:sym typeface="Arial" panose="020B0604020202020204"/>
              </a:rPr>
            </a:br>
            <a:endParaRPr sz="1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28" name="Google Shape;128;p5"/>
          <p:cNvSpPr txBox="1"/>
          <p:nvPr/>
        </p:nvSpPr>
        <p:spPr>
          <a:xfrm>
            <a:off x="6775269" y="2656114"/>
            <a:ext cx="3204754" cy="910046"/>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a:solidFill>
                <a:schemeClr val="hlink"/>
              </a:solidFill>
              <a:latin typeface="Arial" panose="020B0604020202020204"/>
              <a:ea typeface="Arial" panose="020B0604020202020204"/>
              <a:cs typeface="Arial" panose="020B0604020202020204"/>
              <a:sym typeface="Arial" panose="020B0604020202020204"/>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 name="Google Shape;129;p5"/>
          <p:cNvSpPr txBox="1"/>
          <p:nvPr/>
        </p:nvSpPr>
        <p:spPr>
          <a:xfrm>
            <a:off x="7807235" y="2616925"/>
            <a:ext cx="31785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dirty="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panose="020B0604020202020204"/>
                <a:ea typeface="Arial" panose="020B0604020202020204"/>
                <a:cs typeface="Arial" panose="020B0604020202020204"/>
                <a:sym typeface="Arial" panose="020B0604020202020204"/>
              </a:rPr>
            </a:br>
            <a:endParaRPr sz="1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30" name="Google Shape;130;p5"/>
          <p:cNvSpPr txBox="1"/>
          <p:nvPr/>
        </p:nvSpPr>
        <p:spPr>
          <a:xfrm>
            <a:off x="361407" y="5390605"/>
            <a:ext cx="2455800" cy="10773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panose="020B0604020202020204"/>
              <a:ea typeface="Arial" panose="020B0604020202020204"/>
              <a:cs typeface="Arial" panose="020B0604020202020204"/>
              <a:sym typeface="Arial" panose="020B0604020202020204"/>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1" name="Google Shape;131;p5"/>
          <p:cNvSpPr txBox="1"/>
          <p:nvPr/>
        </p:nvSpPr>
        <p:spPr>
          <a:xfrm>
            <a:off x="4066905" y="522684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a:solidFill>
                <a:schemeClr val="hlink"/>
              </a:solidFill>
              <a:latin typeface="Arial" panose="020B0604020202020204"/>
              <a:ea typeface="Arial" panose="020B0604020202020204"/>
              <a:cs typeface="Arial" panose="020B0604020202020204"/>
              <a:sym typeface="Arial" panose="020B0604020202020204"/>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 name="Google Shape;132;p5"/>
          <p:cNvSpPr txBox="1"/>
          <p:nvPr/>
        </p:nvSpPr>
        <p:spPr>
          <a:xfrm>
            <a:off x="8138162" y="5248612"/>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panose="020B0604020202020204"/>
              <a:ea typeface="Arial" panose="020B0604020202020204"/>
              <a:cs typeface="Arial" panose="020B0604020202020204"/>
              <a:sym typeface="Arial" panose="020B0604020202020204"/>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3" name="Google Shape;133;p5"/>
          <p:cNvSpPr txBox="1"/>
          <p:nvPr/>
        </p:nvSpPr>
        <p:spPr>
          <a:xfrm>
            <a:off x="8151225" y="5300864"/>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panose="020B0604020202020204"/>
              <a:ea typeface="Arial" panose="020B0604020202020204"/>
              <a:cs typeface="Arial" panose="020B0604020202020204"/>
              <a:sym typeface="Arial" panose="020B0604020202020204"/>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Google Shape;134;p5"/>
          <p:cNvSpPr txBox="1"/>
          <p:nvPr/>
        </p:nvSpPr>
        <p:spPr>
          <a:xfrm>
            <a:off x="8216538" y="519893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4" name="Google Shape;117;p4"/>
          <p:cNvPicPr preferRelativeResize="0"/>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705359" y="2046824"/>
            <a:ext cx="1457927" cy="185751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9151"/>
            <a:ext cx="10515600" cy="53276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dirty="0">
                <a:latin typeface="Times New Roman" panose="02020603050405020304"/>
                <a:ea typeface="Times New Roman" panose="02020603050405020304"/>
                <a:cs typeface="Times New Roman" panose="02020603050405020304"/>
                <a:sym typeface="Times New Roman" panose="02020603050405020304"/>
              </a:rPr>
              <a:t>Challenges</a:t>
            </a:r>
            <a:endParaRPr dirty="0"/>
          </a:p>
        </p:txBody>
      </p:sp>
      <p:pic>
        <p:nvPicPr>
          <p:cNvPr id="324" name="Google Shape;324;p32"/>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 name="TextBox 2"/>
          <p:cNvSpPr txBox="1"/>
          <p:nvPr/>
        </p:nvSpPr>
        <p:spPr>
          <a:xfrm>
            <a:off x="1116965" y="1483995"/>
            <a:ext cx="9360535" cy="255333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Dealing with inconsistent data is a significant challenge. Inaccurate  entries in any of the variables  leads to flawed analyses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Depending on the industry, there may be seasonal variations in demand, which need to be considered in the analysis and forecasting.</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Handling Duplicates ,outliers in the quantity data can be challenging. Outliers can significantly affect summary statistics .</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9151"/>
            <a:ext cx="10515600" cy="53276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dirty="0">
                <a:latin typeface="Times New Roman" panose="02020603050405020304"/>
                <a:ea typeface="Times New Roman" panose="02020603050405020304"/>
                <a:cs typeface="Times New Roman" panose="02020603050405020304"/>
                <a:sym typeface="Times New Roman" panose="02020603050405020304"/>
              </a:rPr>
              <a:t>Future Scope</a:t>
            </a:r>
            <a:endParaRPr dirty="0"/>
          </a:p>
        </p:txBody>
      </p:sp>
      <p:pic>
        <p:nvPicPr>
          <p:cNvPr id="324" name="Google Shape;324;p32"/>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 name="TextBox 2"/>
          <p:cNvSpPr txBox="1"/>
          <p:nvPr/>
        </p:nvSpPr>
        <p:spPr>
          <a:xfrm>
            <a:off x="1116965" y="1024255"/>
            <a:ext cx="9360535" cy="501586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Implement machine learning models to improve demand forecasting. Algorithms like regression, time series analysis, or neural networks can help in predicting future demand more accurately.</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Develop an automated system that dynamically adjusts inventory levels based on real-time demand, reducing overstock and stockouts.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Integrate the pallet inventory system with suppliers and logistics partners to streamline the entire supply chain process, reduce lead times, and optimize transportation.</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Implement cost optimization strategies by analyzing transportation and storage costs, helping the company save on operational expenses.</a:t>
            </a: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Use customer data to segment clients based on their requirements and preferences, then tailor pallet allocation strategies to each segment.</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76200" y="115403"/>
            <a:ext cx="10744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Queries ?  </a:t>
            </a:r>
            <a:endParaRPr sz="32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483" name="Google Shape;483;p33"/>
          <p:cNvPicPr preferRelativeResize="0"/>
          <p:nvPr/>
        </p:nvPicPr>
        <p:blipFill rotWithShape="1">
          <a:blip r:embed="rId1"/>
          <a:srcRect/>
          <a:stretch>
            <a:fillRect/>
          </a:stretch>
        </p:blipFill>
        <p:spPr>
          <a:xfrm>
            <a:off x="2486998" y="1168646"/>
            <a:ext cx="7218003" cy="4520707"/>
          </a:xfrm>
          <a:prstGeom prst="rect">
            <a:avLst/>
          </a:prstGeom>
          <a:noFill/>
          <a:ln>
            <a:noFill/>
          </a:ln>
        </p:spPr>
      </p:pic>
      <p:pic>
        <p:nvPicPr>
          <p:cNvPr id="484" name="Google Shape;484;p33"/>
          <p:cNvPicPr preferRelativeResize="0"/>
          <p:nvPr/>
        </p:nvPicPr>
        <p:blipFill rotWithShape="1">
          <a:blip r:embed="rId2"/>
          <a:srcRect/>
          <a:stretch>
            <a:fillRect/>
          </a:stretch>
        </p:blipFill>
        <p:spPr>
          <a:xfrm>
            <a:off x="9580951" y="5971862"/>
            <a:ext cx="2592012" cy="805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0"/>
          <p:cNvPicPr preferRelativeResize="0"/>
          <p:nvPr/>
        </p:nvPicPr>
        <p:blipFill rotWithShape="1">
          <a:blip r:embed="rId1"/>
          <a:srcRect/>
          <a:stretch>
            <a:fillRect/>
          </a:stretch>
        </p:blipFill>
        <p:spPr>
          <a:xfrm>
            <a:off x="9915533" y="6151969"/>
            <a:ext cx="2276467" cy="706033"/>
          </a:xfrm>
          <a:prstGeom prst="rect">
            <a:avLst/>
          </a:prstGeom>
          <a:noFill/>
          <a:ln>
            <a:noFill/>
          </a:ln>
        </p:spPr>
      </p:pic>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2"/>
          <a:srcRect/>
          <a:stretch>
            <a:fillRect/>
          </a:stretch>
        </p:blipFill>
        <p:spPr>
          <a:xfrm>
            <a:off x="3110415" y="272435"/>
            <a:ext cx="5971172" cy="59711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panose="02040502050405020303"/>
              <a:buNone/>
            </a:pPr>
            <a:r>
              <a:rPr lang="en-US"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rPr>
              <a:t>Contents</a:t>
            </a:r>
            <a:endParaRPr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latin typeface="Tahoma" panose="020B0604030504040204" pitchFamily="34" charset="0"/>
                <a:ea typeface="Tahoma" panose="020B0604030504040204" pitchFamily="34" charset="0"/>
                <a:cs typeface="Tahoma" panose="020B0604030504040204" pitchFamily="34" charset="0"/>
              </a:rPr>
            </a:fld>
            <a:endParaRPr>
              <a:latin typeface="Tahoma" panose="020B0604030504040204" pitchFamily="34" charset="0"/>
              <a:ea typeface="Tahoma" panose="020B0604030504040204" pitchFamily="34" charset="0"/>
              <a:cs typeface="Tahoma" panose="020B0604030504040204" pitchFamily="34" charset="0"/>
            </a:endParaRPr>
          </a:p>
        </p:txBody>
      </p:sp>
      <p:pic>
        <p:nvPicPr>
          <p:cNvPr id="141" name="Google Shape;141;gf3a8d4be09_2_180"/>
          <p:cNvPicPr preferRelativeResize="0"/>
          <p:nvPr/>
        </p:nvPicPr>
        <p:blipFill rotWithShape="1">
          <a:blip r:embed="rId1"/>
          <a:srcRect/>
          <a:stretch>
            <a:fillRect/>
          </a:stretch>
        </p:blipFill>
        <p:spPr>
          <a:xfrm>
            <a:off x="9599989" y="6038978"/>
            <a:ext cx="2592012" cy="805375"/>
          </a:xfrm>
          <a:prstGeom prst="rect">
            <a:avLst/>
          </a:prstGeom>
          <a:noFill/>
          <a:ln>
            <a:noFill/>
          </a:ln>
        </p:spPr>
      </p:pic>
      <p:sp>
        <p:nvSpPr>
          <p:cNvPr id="142" name="Google Shape;142;gf3a8d4be09_2_180"/>
          <p:cNvSpPr txBox="1"/>
          <p:nvPr/>
        </p:nvSpPr>
        <p:spPr>
          <a:xfrm>
            <a:off x="996149" y="1457085"/>
            <a:ext cx="11034000" cy="3631733"/>
          </a:xfrm>
          <a:prstGeom prst="rect">
            <a:avLst/>
          </a:prstGeom>
          <a:noFill/>
          <a:ln>
            <a:noFill/>
          </a:ln>
        </p:spPr>
        <p:txBody>
          <a:bodyPr spcFirstLastPara="1" wrap="square" lIns="91425" tIns="91425" rIns="91425" bIns="91425" anchor="t" anchorCtr="0">
            <a:spAutoFit/>
          </a:bodyPr>
          <a:lstStyle/>
          <a:p>
            <a:pPr marL="285750" indent="-285750" fontAlgn="base">
              <a:buFont typeface="Arial" panose="020B0604020202020204" pitchFamily="34" charset="0"/>
              <a:buChar char="•"/>
            </a:pPr>
            <a:r>
              <a:rPr lang="en-US" sz="3200" dirty="0">
                <a:latin typeface="Calibri" panose="020F0502020204030204" pitchFamily="34" charset="0"/>
                <a:ea typeface="Tahoma" panose="020B0604030504040204" pitchFamily="34" charset="0"/>
                <a:cs typeface="Calibri" panose="020F0502020204030204" pitchFamily="34" charset="0"/>
              </a:rPr>
              <a:t>Business objective</a:t>
            </a:r>
            <a:endParaRPr lang="en-US" sz="3200" dirty="0">
              <a:latin typeface="Calibri" panose="020F0502020204030204" pitchFamily="34" charset="0"/>
              <a:ea typeface="Tahoma" panose="020B0604030504040204" pitchFamily="34" charset="0"/>
              <a:cs typeface="Calibri" panose="020F0502020204030204" pitchFamily="34" charset="0"/>
            </a:endParaRPr>
          </a:p>
          <a:p>
            <a:pPr marL="285750" indent="-285750" fontAlgn="base">
              <a:buFont typeface="Arial" panose="020B0604020202020204" pitchFamily="34" charset="0"/>
              <a:buChar char="•"/>
            </a:pPr>
            <a:r>
              <a:rPr lang="en-US" sz="3200" dirty="0">
                <a:latin typeface="Calibri" panose="020F0502020204030204" pitchFamily="34" charset="0"/>
                <a:ea typeface="Tahoma" panose="020B0604030504040204" pitchFamily="34" charset="0"/>
                <a:cs typeface="Calibri" panose="020F0502020204030204" pitchFamily="34" charset="0"/>
              </a:rPr>
              <a:t>Business Constraints</a:t>
            </a:r>
            <a:endParaRPr lang="en-US" sz="3200" dirty="0">
              <a:latin typeface="Calibri" panose="020F0502020204030204" pitchFamily="34" charset="0"/>
              <a:ea typeface="Tahoma" panose="020B0604030504040204" pitchFamily="34" charset="0"/>
              <a:cs typeface="Calibri" panose="020F0502020204030204" pitchFamily="34" charset="0"/>
            </a:endParaRPr>
          </a:p>
          <a:p>
            <a:pPr marL="285750" indent="-285750" fontAlgn="base">
              <a:buFont typeface="Arial" panose="020B0604020202020204" pitchFamily="34" charset="0"/>
              <a:buChar char="•"/>
            </a:pPr>
            <a:r>
              <a:rPr lang="en-US" sz="3200" dirty="0">
                <a:latin typeface="Calibri" panose="020F0502020204030204" pitchFamily="34" charset="0"/>
                <a:ea typeface="Tahoma" panose="020B0604030504040204" pitchFamily="34" charset="0"/>
                <a:cs typeface="Calibri" panose="020F0502020204030204" pitchFamily="34" charset="0"/>
              </a:rPr>
              <a:t>Project Architecture</a:t>
            </a:r>
            <a:endParaRPr lang="en-US" sz="3200" dirty="0">
              <a:latin typeface="Calibri" panose="020F0502020204030204" pitchFamily="34" charset="0"/>
              <a:ea typeface="Tahoma" panose="020B0604030504040204" pitchFamily="34" charset="0"/>
              <a:cs typeface="Calibri" panose="020F0502020204030204" pitchFamily="34" charset="0"/>
            </a:endParaRPr>
          </a:p>
          <a:p>
            <a:pPr marL="285750" indent="-285750" fontAlgn="base">
              <a:buFont typeface="Arial" panose="020B0604020202020204" pitchFamily="34" charset="0"/>
              <a:buChar char="•"/>
            </a:pPr>
            <a:r>
              <a:rPr lang="en-US" sz="3200" dirty="0">
                <a:latin typeface="Calibri" panose="020F0502020204030204" pitchFamily="34" charset="0"/>
                <a:ea typeface="Tahoma" panose="020B0604030504040204" pitchFamily="34" charset="0"/>
                <a:cs typeface="Calibri" panose="020F0502020204030204" pitchFamily="34" charset="0"/>
              </a:rPr>
              <a:t>Data collection and details</a:t>
            </a:r>
            <a:endParaRPr lang="en-US" sz="3200" dirty="0">
              <a:latin typeface="Calibri" panose="020F0502020204030204" pitchFamily="34" charset="0"/>
              <a:ea typeface="Tahoma" panose="020B0604030504040204" pitchFamily="34" charset="0"/>
              <a:cs typeface="Calibri" panose="020F0502020204030204" pitchFamily="34" charset="0"/>
            </a:endParaRPr>
          </a:p>
          <a:p>
            <a:pPr marL="285750" indent="-285750" fontAlgn="base">
              <a:buFont typeface="Arial" panose="020B0604020202020204" pitchFamily="34" charset="0"/>
              <a:buChar char="•"/>
            </a:pPr>
            <a:r>
              <a:rPr lang="en-US" sz="3200" dirty="0">
                <a:latin typeface="Calibri" panose="020F0502020204030204" pitchFamily="34" charset="0"/>
                <a:ea typeface="Tahoma" panose="020B0604030504040204" pitchFamily="34" charset="0"/>
                <a:cs typeface="Calibri" panose="020F0502020204030204" pitchFamily="34" charset="0"/>
              </a:rPr>
              <a:t>Exploratory Data Analysis</a:t>
            </a:r>
            <a:endParaRPr lang="en-US" sz="3200" dirty="0">
              <a:latin typeface="Calibri" panose="020F0502020204030204" pitchFamily="34" charset="0"/>
              <a:ea typeface="Tahoma" panose="020B0604030504040204" pitchFamily="34" charset="0"/>
              <a:cs typeface="Calibri" panose="020F0502020204030204" pitchFamily="34" charset="0"/>
            </a:endParaRPr>
          </a:p>
          <a:p>
            <a:pPr marL="285750" indent="-285750" fontAlgn="base">
              <a:buFont typeface="Arial" panose="020B0604020202020204" pitchFamily="34" charset="0"/>
              <a:buChar char="•"/>
            </a:pPr>
            <a:r>
              <a:rPr lang="en-US" sz="3200" dirty="0">
                <a:latin typeface="Calibri" panose="020F0502020204030204" pitchFamily="34" charset="0"/>
                <a:ea typeface="Tahoma" panose="020B0604030504040204" pitchFamily="34" charset="0"/>
                <a:cs typeface="Calibri" panose="020F0502020204030204" pitchFamily="34" charset="0"/>
              </a:rPr>
              <a:t>Visualization</a:t>
            </a:r>
            <a:endParaRPr lang="en-US" sz="3200" dirty="0">
              <a:latin typeface="Calibri" panose="020F0502020204030204" pitchFamily="34" charset="0"/>
              <a:ea typeface="Tahoma" panose="020B0604030504040204" pitchFamily="34" charset="0"/>
              <a:cs typeface="Calibri" panose="020F0502020204030204" pitchFamily="34" charset="0"/>
            </a:endParaRPr>
          </a:p>
          <a:p>
            <a:pPr marL="285750" indent="-285750" fontAlgn="base">
              <a:buFont typeface="Arial" panose="020B0604020202020204" pitchFamily="34" charset="0"/>
              <a:buChar char="•"/>
            </a:pPr>
            <a:r>
              <a:rPr lang="en-US" sz="3200" dirty="0">
                <a:latin typeface="Calibri" panose="020F0502020204030204" pitchFamily="34" charset="0"/>
                <a:ea typeface="Tahoma" panose="020B0604030504040204" pitchFamily="34" charset="0"/>
                <a:cs typeface="Calibri" panose="020F0502020204030204" pitchFamily="34" charset="0"/>
              </a:rPr>
              <a:t>Reports</a:t>
            </a:r>
            <a:endParaRPr lang="en-US" sz="3200" dirty="0">
              <a:latin typeface="Calibri" panose="020F0502020204030204" pitchFamily="34" charset="0"/>
              <a:ea typeface="Tahoma" panose="020B060403050404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228600" y="177836"/>
            <a:ext cx="105156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rPr>
              <a:t>Business Problem</a:t>
            </a:r>
            <a:endParaRPr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endParaRPr>
          </a:p>
        </p:txBody>
      </p:sp>
      <p:pic>
        <p:nvPicPr>
          <p:cNvPr id="161" name="Google Shape;161;p12"/>
          <p:cNvPicPr preferRelativeResize="0"/>
          <p:nvPr/>
        </p:nvPicPr>
        <p:blipFill rotWithShape="1">
          <a:blip r:embed="rId1"/>
          <a:srcRect/>
          <a:stretch>
            <a:fillRect/>
          </a:stretch>
        </p:blipFill>
        <p:spPr>
          <a:xfrm>
            <a:off x="9580951" y="6053750"/>
            <a:ext cx="2592012" cy="805375"/>
          </a:xfrm>
          <a:prstGeom prst="rect">
            <a:avLst/>
          </a:prstGeom>
          <a:noFill/>
          <a:ln>
            <a:noFill/>
          </a:ln>
        </p:spPr>
      </p:pic>
      <p:sp>
        <p:nvSpPr>
          <p:cNvPr id="4" name="Rectangle 3"/>
          <p:cNvSpPr/>
          <p:nvPr/>
        </p:nvSpPr>
        <p:spPr>
          <a:xfrm>
            <a:off x="828676" y="1508909"/>
            <a:ext cx="9915524" cy="1569660"/>
          </a:xfrm>
          <a:prstGeom prst="rect">
            <a:avLst/>
          </a:prstGeom>
        </p:spPr>
        <p:txBody>
          <a:bodyPr wrap="square">
            <a:spAutoFit/>
          </a:bodyPr>
          <a:lstStyle/>
          <a:p>
            <a:r>
              <a:rPr lang="en-US" sz="2400" dirty="0">
                <a:latin typeface="Calibri" panose="020F0502020204030204" pitchFamily="34" charset="0"/>
                <a:ea typeface="Tahoma" panose="020B0604030504040204" pitchFamily="34" charset="0"/>
                <a:cs typeface="Calibri" panose="020F0502020204030204" pitchFamily="34" charset="0"/>
              </a:rPr>
              <a:t>Number of pallets to be stored in inventory for shipping to different customers is very volatile leading to understocking or overstocking. Understocking is leading to not honoring client requirements and overstocking is leading to inventory cost.</a:t>
            </a:r>
            <a:endParaRPr lang="en-US" sz="2400" dirty="0">
              <a:latin typeface="Calibri" panose="020F0502020204030204" pitchFamily="34" charset="0"/>
              <a:ea typeface="Tahoma" panose="020B060403050404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228600" y="179173"/>
            <a:ext cx="10515600" cy="53276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rPr>
              <a:t>Business Objective and Constraint</a:t>
            </a:r>
            <a:endParaRPr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endParaRPr>
          </a:p>
        </p:txBody>
      </p:sp>
      <p:sp>
        <p:nvSpPr>
          <p:cNvPr id="167" name="Google Shape;167;p7"/>
          <p:cNvSpPr txBox="1">
            <a:spLocks noGrp="1"/>
          </p:cNvSpPr>
          <p:nvPr>
            <p:ph type="body" idx="4294967295"/>
          </p:nvPr>
        </p:nvSpPr>
        <p:spPr>
          <a:xfrm>
            <a:off x="414342" y="1681163"/>
            <a:ext cx="5157788" cy="823912"/>
          </a:xfrm>
          <a:prstGeom prst="rect">
            <a:avLst/>
          </a:prstGeom>
          <a:noFill/>
          <a:ln>
            <a:noFill/>
          </a:ln>
        </p:spPr>
        <p:txBody>
          <a:bodyPr spcFirstLastPara="1" wrap="square" lIns="91400" tIns="45675" rIns="91400" bIns="45675" anchor="b" anchorCtr="0">
            <a:normAutofit/>
          </a:bodyPr>
          <a:lstStyle/>
          <a:p>
            <a:pPr marL="457200" lvl="0" indent="-228600" algn="l" rtl="0">
              <a:lnSpc>
                <a:spcPct val="90000"/>
              </a:lnSpc>
              <a:spcBef>
                <a:spcPts val="1000"/>
              </a:spcBef>
              <a:spcAft>
                <a:spcPts val="0"/>
              </a:spcAft>
              <a:buClr>
                <a:schemeClr val="dk1"/>
              </a:buClr>
              <a:buSzPts val="2400"/>
              <a:buNone/>
            </a:pPr>
            <a:r>
              <a:rPr lang="en-US" sz="28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rPr>
              <a:t>Objective</a:t>
            </a:r>
            <a:endParaRPr sz="28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69" name="Google Shape;169;p7"/>
          <p:cNvSpPr txBox="1">
            <a:spLocks noGrp="1"/>
          </p:cNvSpPr>
          <p:nvPr>
            <p:ph type="body" idx="4294967295"/>
          </p:nvPr>
        </p:nvSpPr>
        <p:spPr>
          <a:xfrm>
            <a:off x="6594469" y="1681163"/>
            <a:ext cx="5183187" cy="823912"/>
          </a:xfrm>
          <a:prstGeom prst="rect">
            <a:avLst/>
          </a:prstGeom>
          <a:noFill/>
          <a:ln>
            <a:noFill/>
          </a:ln>
        </p:spPr>
        <p:txBody>
          <a:bodyPr spcFirstLastPara="1" wrap="square" lIns="91400" tIns="45675" rIns="91400" bIns="45675" anchor="b" anchorCtr="0">
            <a:normAutofit/>
          </a:bodyPr>
          <a:lstStyle/>
          <a:p>
            <a:pPr marL="457200" lvl="0" indent="-228600" algn="l" rtl="0">
              <a:lnSpc>
                <a:spcPct val="90000"/>
              </a:lnSpc>
              <a:spcBef>
                <a:spcPts val="1000"/>
              </a:spcBef>
              <a:spcAft>
                <a:spcPts val="0"/>
              </a:spcAft>
              <a:buClr>
                <a:schemeClr val="dk1"/>
              </a:buClr>
              <a:buSzPts val="2400"/>
              <a:buNone/>
            </a:pPr>
            <a:r>
              <a:rPr lang="en-US" sz="3100" b="1" dirty="0">
                <a:latin typeface="Times New Roman" panose="02020603050405020304" pitchFamily="18" charset="0"/>
                <a:ea typeface="Tahoma" panose="020B0604030504040204" pitchFamily="34" charset="0"/>
                <a:cs typeface="Times New Roman" panose="02020603050405020304" pitchFamily="18" charset="0"/>
              </a:rPr>
              <a:t>Constraints</a:t>
            </a:r>
            <a:endParaRPr sz="31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71" name="Google Shape;171;p7"/>
          <p:cNvPicPr preferRelativeResize="0"/>
          <p:nvPr/>
        </p:nvPicPr>
        <p:blipFill rotWithShape="1">
          <a:blip r:embed="rId1"/>
          <a:srcRect/>
          <a:stretch>
            <a:fillRect/>
          </a:stretch>
        </p:blipFill>
        <p:spPr>
          <a:xfrm>
            <a:off x="9580951" y="6053750"/>
            <a:ext cx="2592012" cy="805375"/>
          </a:xfrm>
          <a:prstGeom prst="rect">
            <a:avLst/>
          </a:prstGeom>
          <a:noFill/>
          <a:ln>
            <a:noFill/>
          </a:ln>
        </p:spPr>
      </p:pic>
      <p:sp>
        <p:nvSpPr>
          <p:cNvPr id="2" name="Rectangle 1"/>
          <p:cNvSpPr/>
          <p:nvPr/>
        </p:nvSpPr>
        <p:spPr>
          <a:xfrm>
            <a:off x="1497520" y="2651173"/>
            <a:ext cx="4074610"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ea typeface="Tahoma" panose="020B0604030504040204" pitchFamily="34" charset="0"/>
                <a:cs typeface="Calibri" panose="020F0502020204030204" pitchFamily="34" charset="0"/>
              </a:rPr>
              <a:t>Minimize the volatility in inventory stock</a:t>
            </a:r>
            <a:endParaRPr lang="en-US" sz="2400" dirty="0">
              <a:latin typeface="Calibri" panose="020F0502020204030204" pitchFamily="34" charset="0"/>
              <a:ea typeface="Tahoma" panose="020B0604030504040204" pitchFamily="34" charset="0"/>
              <a:cs typeface="Calibri" panose="020F0502020204030204" pitchFamily="34" charset="0"/>
            </a:endParaRPr>
          </a:p>
        </p:txBody>
      </p:sp>
      <p:sp>
        <p:nvSpPr>
          <p:cNvPr id="9" name="Rectangle 8"/>
          <p:cNvSpPr/>
          <p:nvPr/>
        </p:nvSpPr>
        <p:spPr>
          <a:xfrm>
            <a:off x="7684009" y="2651173"/>
            <a:ext cx="4074610"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ea typeface="Tahoma" panose="020B0604030504040204" pitchFamily="34" charset="0"/>
                <a:cs typeface="Calibri" panose="020F0502020204030204" pitchFamily="34" charset="0"/>
              </a:rPr>
              <a:t>Minimize human intervention</a:t>
            </a:r>
            <a:endParaRPr lang="en-US" sz="2400" dirty="0">
              <a:latin typeface="Calibri" panose="020F0502020204030204" pitchFamily="34" charset="0"/>
              <a:ea typeface="Tahoma" panose="020B060403050404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155575" y="182315"/>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panose="02040502050405020303"/>
              <a:buNone/>
            </a:pPr>
            <a:r>
              <a:rPr lang="en-US"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rPr>
              <a:t>Technical Stacks</a:t>
            </a:r>
            <a:endParaRPr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Tahoma" panose="020B0604030504040204" pitchFamily="34" charset="0"/>
              <a:ea typeface="Tahoma" panose="020B0604030504040204" pitchFamily="34" charset="0"/>
              <a:cs typeface="Tahoma" panose="020B0604030504040204" pitchFamily="34" charset="0"/>
              <a:sym typeface="Arial" panose="020B0604020202020204"/>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Tahoma" panose="020B0604030504040204" pitchFamily="34" charset="0"/>
              <a:ea typeface="Tahoma" panose="020B0604030504040204" pitchFamily="34" charset="0"/>
              <a:cs typeface="Tahoma" panose="020B0604030504040204" pitchFamily="34" charset="0"/>
              <a:sym typeface="Arial" panose="020B0604020202020204"/>
            </a:endParaRPr>
          </a:p>
        </p:txBody>
      </p:sp>
      <p:pic>
        <p:nvPicPr>
          <p:cNvPr id="185" name="Google Shape;185;g119c79fd7f2_1_58"/>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2" name="Rectangle 1"/>
          <p:cNvSpPr/>
          <p:nvPr/>
        </p:nvSpPr>
        <p:spPr>
          <a:xfrm>
            <a:off x="960587" y="1585793"/>
            <a:ext cx="9439276" cy="3046988"/>
          </a:xfrm>
          <a:prstGeom prst="rect">
            <a:avLst/>
          </a:prstGeom>
        </p:spPr>
        <p:txBody>
          <a:bodyPr wrap="square">
            <a:spAutoFit/>
          </a:bodyPr>
          <a:lstStyle/>
          <a:p>
            <a:pPr fontAlgn="base">
              <a:buFont typeface="Arial" panose="020B0604020202020204" pitchFamily="34" charset="0"/>
              <a:buChar char="•"/>
            </a:pPr>
            <a:r>
              <a:rPr lang="en-US" sz="2400" dirty="0">
                <a:latin typeface="Calibri" panose="020F0502020204030204" pitchFamily="34" charset="0"/>
                <a:ea typeface="Tahoma" panose="020B0604030504040204" pitchFamily="34" charset="0"/>
                <a:cs typeface="Calibri" panose="020F0502020204030204" pitchFamily="34" charset="0"/>
              </a:rPr>
              <a:t>  EDA and Cleansing Operations were performed using MySQL and Python.</a:t>
            </a:r>
            <a:endParaRPr lang="en-US" sz="2400" dirty="0">
              <a:latin typeface="Calibri" panose="020F0502020204030204" pitchFamily="34" charset="0"/>
              <a:ea typeface="Tahoma" panose="020B0604030504040204" pitchFamily="34" charset="0"/>
              <a:cs typeface="Calibri" panose="020F0502020204030204" pitchFamily="34" charset="0"/>
            </a:endParaRPr>
          </a:p>
          <a:p>
            <a:pPr fontAlgn="base">
              <a:buFont typeface="Arial" panose="020B0604020202020204" pitchFamily="34" charset="0"/>
              <a:buChar char="•"/>
            </a:pPr>
            <a:endParaRPr lang="en-US" sz="2400" dirty="0">
              <a:latin typeface="Calibri" panose="020F0502020204030204" pitchFamily="34" charset="0"/>
              <a:ea typeface="Tahoma" panose="020B0604030504040204" pitchFamily="34" charset="0"/>
              <a:cs typeface="Calibri" panose="020F0502020204030204" pitchFamily="34" charset="0"/>
            </a:endParaRPr>
          </a:p>
          <a:p>
            <a:pPr fontAlgn="base">
              <a:buFont typeface="Arial" panose="020B0604020202020204" pitchFamily="34" charset="0"/>
              <a:buChar char="•"/>
            </a:pPr>
            <a:r>
              <a:rPr lang="en-US" sz="2400" dirty="0">
                <a:latin typeface="Calibri" panose="020F0502020204030204" pitchFamily="34" charset="0"/>
                <a:ea typeface="Tahoma" panose="020B0604030504040204" pitchFamily="34" charset="0"/>
                <a:cs typeface="Calibri" panose="020F0502020204030204" pitchFamily="34" charset="0"/>
              </a:rPr>
              <a:t> MySQL database was used to store the raw and Processed Data.</a:t>
            </a:r>
            <a:endParaRPr lang="en-US" sz="2400" dirty="0">
              <a:latin typeface="Calibri" panose="020F0502020204030204" pitchFamily="34" charset="0"/>
              <a:ea typeface="Tahoma" panose="020B0604030504040204" pitchFamily="34" charset="0"/>
              <a:cs typeface="Calibri" panose="020F0502020204030204" pitchFamily="34" charset="0"/>
            </a:endParaRPr>
          </a:p>
          <a:p>
            <a:pPr fontAlgn="base">
              <a:buFont typeface="Arial" panose="020B0604020202020204" pitchFamily="34" charset="0"/>
              <a:buChar char="•"/>
            </a:pPr>
            <a:endParaRPr lang="en-US" sz="2400" dirty="0">
              <a:latin typeface="Calibri" panose="020F0502020204030204" pitchFamily="34" charset="0"/>
              <a:ea typeface="Tahoma" panose="020B0604030504040204" pitchFamily="34" charset="0"/>
              <a:cs typeface="Calibri" panose="020F0502020204030204" pitchFamily="34" charset="0"/>
            </a:endParaRPr>
          </a:p>
          <a:p>
            <a:pPr fontAlgn="base">
              <a:buFont typeface="Arial" panose="020B0604020202020204" pitchFamily="34" charset="0"/>
              <a:buChar char="•"/>
            </a:pPr>
            <a:r>
              <a:rPr lang="en-US" sz="2400" dirty="0">
                <a:latin typeface="Calibri" panose="020F0502020204030204" pitchFamily="34" charset="0"/>
                <a:ea typeface="Tahoma" panose="020B0604030504040204" pitchFamily="34" charset="0"/>
                <a:cs typeface="Calibri" panose="020F0502020204030204" pitchFamily="34" charset="0"/>
              </a:rPr>
              <a:t> Dashboards and Reports were created using Tableau , Power Bi and Excel.</a:t>
            </a:r>
            <a:br>
              <a:rPr lang="en-US" sz="2400" dirty="0">
                <a:latin typeface="Calibri" panose="020F0502020204030204" pitchFamily="34" charset="0"/>
                <a:ea typeface="Tahoma" panose="020B0604030504040204" pitchFamily="34" charset="0"/>
                <a:cs typeface="Calibri" panose="020F0502020204030204" pitchFamily="34" charset="0"/>
              </a:rPr>
            </a:br>
            <a:endParaRPr lang="en-US" sz="2400" dirty="0">
              <a:latin typeface="Calibri" panose="020F0502020204030204" pitchFamily="34" charset="0"/>
              <a:ea typeface="Tahoma" panose="020B060403050404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92975"/>
            <a:ext cx="10515600" cy="53276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panose="02040502050405020303"/>
              <a:buNone/>
            </a:pPr>
            <a:r>
              <a:rPr lang="en-US"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rPr>
              <a:t>Project Architecture</a:t>
            </a:r>
            <a:endParaRPr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latin typeface="Tahoma" panose="020B0604030504040204" pitchFamily="34" charset="0"/>
                <a:ea typeface="Tahoma" panose="020B0604030504040204" pitchFamily="34" charset="0"/>
                <a:cs typeface="Tahoma" panose="020B0604030504040204" pitchFamily="34" charset="0"/>
              </a:rPr>
            </a:fld>
            <a:endParaRPr>
              <a:latin typeface="Tahoma" panose="020B0604030504040204" pitchFamily="34" charset="0"/>
              <a:ea typeface="Tahoma" panose="020B0604030504040204" pitchFamily="34" charset="0"/>
              <a:cs typeface="Tahoma" panose="020B0604030504040204" pitchFamily="34" charset="0"/>
            </a:endParaRPr>
          </a:p>
        </p:txBody>
      </p:sp>
      <p:pic>
        <p:nvPicPr>
          <p:cNvPr id="149" name="Google Shape;149;gf3a8d4be09_2_92"/>
          <p:cNvPicPr preferRelativeResize="0"/>
          <p:nvPr/>
        </p:nvPicPr>
        <p:blipFill rotWithShape="1">
          <a:blip r:embed="rId1"/>
          <a:srcRect/>
          <a:stretch>
            <a:fillRect/>
          </a:stretch>
        </p:blipFill>
        <p:spPr>
          <a:xfrm>
            <a:off x="9580951" y="6040102"/>
            <a:ext cx="2592012" cy="805375"/>
          </a:xfrm>
          <a:prstGeom prst="rect">
            <a:avLst/>
          </a:prstGeom>
          <a:noFill/>
          <a:ln>
            <a:noFill/>
          </a:ln>
        </p:spPr>
      </p:pic>
      <p:sp>
        <p:nvSpPr>
          <p:cNvPr id="150" name="Google Shape;150;gf3a8d4be09_2_92"/>
          <p:cNvSpPr txBox="1"/>
          <p:nvPr/>
        </p:nvSpPr>
        <p:spPr>
          <a:xfrm>
            <a:off x="4289638" y="1071081"/>
            <a:ext cx="421142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latin typeface="Times New Roman" panose="02020603050405020304" pitchFamily="18" charset="0"/>
                <a:ea typeface="Tahoma" panose="020B0604030504040204" pitchFamily="34" charset="0"/>
                <a:cs typeface="Times New Roman" panose="02020603050405020304" pitchFamily="18" charset="0"/>
                <a:sym typeface="Calibri" panose="020F0502020204030204"/>
              </a:rPr>
              <a:t>DATA ARCHITECTURE DIAGRAM</a:t>
            </a:r>
            <a:endParaRPr sz="1800" b="1" dirty="0">
              <a:latin typeface="Times New Roman" panose="02020603050405020304" pitchFamily="18" charset="0"/>
              <a:ea typeface="Tahoma" panose="020B0604030504040204" pitchFamily="34" charset="0"/>
              <a:cs typeface="Times New Roman" panose="02020603050405020304" pitchFamily="18" charset="0"/>
              <a:sym typeface="Calibri" panose="020F0502020204030204"/>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Tahoma" panose="020B0604030504040204" pitchFamily="34" charset="0"/>
              <a:ea typeface="Tahoma" panose="020B0604030504040204" pitchFamily="34" charset="0"/>
              <a:cs typeface="Tahoma" panose="020B0604030504040204" pitchFamily="34" charset="0"/>
              <a:sym typeface="Calibri" panose="020F0502020204030204"/>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Tahoma" panose="020B0604030504040204" pitchFamily="34" charset="0"/>
              <a:ea typeface="Tahoma" panose="020B0604030504040204" pitchFamily="34" charset="0"/>
              <a:cs typeface="Tahoma" panose="020B0604030504040204" pitchFamily="34" charset="0"/>
              <a:sym typeface="Calibri" panose="020F0502020204030204"/>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Tahoma" panose="020B0604030504040204" pitchFamily="34" charset="0"/>
              <a:ea typeface="Tahoma" panose="020B0604030504040204" pitchFamily="34" charset="0"/>
              <a:cs typeface="Tahoma" panose="020B0604030504040204" pitchFamily="34" charset="0"/>
              <a:sym typeface="Calibri" panose="020F0502020204030204"/>
            </a:endParaRPr>
          </a:p>
        </p:txBody>
      </p:sp>
      <p:pic>
        <p:nvPicPr>
          <p:cNvPr id="3" name="Picture 2"/>
          <p:cNvPicPr>
            <a:picLocks noChangeAspect="1"/>
          </p:cNvPicPr>
          <p:nvPr/>
        </p:nvPicPr>
        <p:blipFill>
          <a:blip r:embed="rId2"/>
          <a:stretch>
            <a:fillRect/>
          </a:stretch>
        </p:blipFill>
        <p:spPr>
          <a:xfrm>
            <a:off x="1240972" y="1600199"/>
            <a:ext cx="9666514" cy="42908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152400" y="177798"/>
            <a:ext cx="10591800" cy="14223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panose="02040502050405020303"/>
              <a:buNone/>
            </a:pPr>
            <a:r>
              <a:rPr lang="en-US"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rPr>
              <a:t>Data Collection and Understanding</a:t>
            </a:r>
            <a:endParaRPr lang="en-US"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endParaRPr>
          </a:p>
          <a:p>
            <a:pPr marL="0" lvl="0" indent="0" algn="l" rtl="0">
              <a:lnSpc>
                <a:spcPct val="90000"/>
              </a:lnSpc>
              <a:spcBef>
                <a:spcPts val="0"/>
              </a:spcBef>
              <a:spcAft>
                <a:spcPts val="0"/>
              </a:spcAft>
              <a:buNone/>
            </a:pPr>
            <a:endParaRPr lang="en-US"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endParaRPr>
          </a:p>
          <a:p>
            <a:pPr marL="0" lvl="0" indent="0" algn="l" rtl="0">
              <a:lnSpc>
                <a:spcPct val="90000"/>
              </a:lnSpc>
              <a:spcBef>
                <a:spcPts val="0"/>
              </a:spcBef>
              <a:spcAft>
                <a:spcPts val="0"/>
              </a:spcAft>
              <a:buNone/>
            </a:pPr>
            <a:endParaRPr lang="en-US" sz="3200" b="1" dirty="0">
              <a:latin typeface="Times New Roman" panose="02020603050405020304" pitchFamily="18" charset="0"/>
              <a:ea typeface="Tahoma" panose="020B0604030504040204" pitchFamily="34" charset="0"/>
              <a:cs typeface="Times New Roman" panose="02020603050405020304" pitchFamily="18" charset="0"/>
              <a:sym typeface="Times New Roman" panose="02020603050405020304"/>
            </a:endParaRPr>
          </a:p>
        </p:txBody>
      </p:sp>
      <p:pic>
        <p:nvPicPr>
          <p:cNvPr id="208" name="Google Shape;208;p10"/>
          <p:cNvPicPr preferRelativeResize="0"/>
          <p:nvPr/>
        </p:nvPicPr>
        <p:blipFill rotWithShape="1">
          <a:blip r:embed="rId1"/>
          <a:srcRect/>
          <a:stretch>
            <a:fillRect/>
          </a:stretch>
        </p:blipFill>
        <p:spPr>
          <a:xfrm>
            <a:off x="9580951" y="6053750"/>
            <a:ext cx="2592012" cy="805375"/>
          </a:xfrm>
          <a:prstGeom prst="rect">
            <a:avLst/>
          </a:prstGeom>
          <a:noFill/>
          <a:ln>
            <a:noFill/>
          </a:ln>
        </p:spPr>
      </p:pic>
      <p:sp>
        <p:nvSpPr>
          <p:cNvPr id="209" name="Google Shape;209;p10"/>
          <p:cNvSpPr txBox="1"/>
          <p:nvPr/>
        </p:nvSpPr>
        <p:spPr>
          <a:xfrm>
            <a:off x="6096000" y="1809750"/>
            <a:ext cx="6134100" cy="95830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850">
              <a:solidFill>
                <a:schemeClr val="dk1"/>
              </a:solidFill>
              <a:highlight>
                <a:srgbClr val="FFFFFF"/>
              </a:highlight>
              <a:latin typeface="Tahoma" panose="020B0604030504040204" pitchFamily="34" charset="0"/>
              <a:ea typeface="Tahoma" panose="020B0604030504040204" pitchFamily="34" charset="0"/>
              <a:cs typeface="Tahoma" panose="020B0604030504040204" pitchFamily="34" charset="0"/>
            </a:endParaRPr>
          </a:p>
          <a:p>
            <a:pPr marL="0" lvl="0" indent="0" algn="l" rtl="0">
              <a:spcBef>
                <a:spcPts val="700"/>
              </a:spcBef>
              <a:spcAft>
                <a:spcPts val="0"/>
              </a:spcAft>
              <a:buNone/>
            </a:pPr>
            <a:endParaRPr>
              <a:latin typeface="Tahoma" panose="020B0604030504040204" pitchFamily="34" charset="0"/>
              <a:ea typeface="Tahoma" panose="020B0604030504040204" pitchFamily="34" charset="0"/>
              <a:cs typeface="Tahoma" panose="020B0604030504040204" pitchFamily="34" charset="0"/>
              <a:sym typeface="Calibri" panose="020F0502020204030204"/>
            </a:endParaRPr>
          </a:p>
        </p:txBody>
      </p:sp>
      <p:sp>
        <p:nvSpPr>
          <p:cNvPr id="211" name="Google Shape;211;p10"/>
          <p:cNvSpPr txBox="1"/>
          <p:nvPr/>
        </p:nvSpPr>
        <p:spPr>
          <a:xfrm>
            <a:off x="1034450" y="2298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sym typeface="Calibri" panose="020F0502020204030204"/>
            </a:endParaRPr>
          </a:p>
        </p:txBody>
      </p:sp>
      <p:graphicFrame>
        <p:nvGraphicFramePr>
          <p:cNvPr id="2" name="Table 1"/>
          <p:cNvGraphicFramePr>
            <a:graphicFrameLocks noGrp="1"/>
          </p:cNvGraphicFramePr>
          <p:nvPr/>
        </p:nvGraphicFramePr>
        <p:xfrm>
          <a:off x="1408913" y="1163990"/>
          <a:ext cx="9335287" cy="4889760"/>
        </p:xfrm>
        <a:graphic>
          <a:graphicData uri="http://schemas.openxmlformats.org/drawingml/2006/table">
            <a:tbl>
              <a:tblPr/>
              <a:tblGrid>
                <a:gridCol w="2179943"/>
                <a:gridCol w="2487700"/>
                <a:gridCol w="2333822"/>
                <a:gridCol w="2333822"/>
              </a:tblGrid>
              <a:tr h="273562">
                <a:tc>
                  <a:txBody>
                    <a:bodyPr/>
                    <a:lstStyle/>
                    <a:p>
                      <a:pPr algn="ctr" rtl="0" fontAlgn="ctr">
                        <a:spcBef>
                          <a:spcPts val="0"/>
                        </a:spcBef>
                        <a:spcAft>
                          <a:spcPts val="0"/>
                        </a:spcAft>
                      </a:pPr>
                      <a:r>
                        <a:rPr lang="en-US" sz="1500" b="1"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Name of the feature</a:t>
                      </a:r>
                      <a:endParaRPr lang="en-US" sz="15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lumMod val="85000"/>
                      </a:schemeClr>
                    </a:solidFill>
                  </a:tcPr>
                </a:tc>
                <a:tc>
                  <a:txBody>
                    <a:bodyPr/>
                    <a:lstStyle/>
                    <a:p>
                      <a:pPr algn="ctr" rtl="0" fontAlgn="ctr">
                        <a:spcBef>
                          <a:spcPts val="0"/>
                        </a:spcBef>
                        <a:spcAft>
                          <a:spcPts val="0"/>
                        </a:spcAft>
                      </a:pPr>
                      <a:r>
                        <a:rPr lang="en-US" sz="1500" b="1"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Description</a:t>
                      </a:r>
                      <a:endParaRPr lang="en-US" sz="15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lumMod val="85000"/>
                      </a:schemeClr>
                    </a:solidFill>
                  </a:tcPr>
                </a:tc>
                <a:tc>
                  <a:txBody>
                    <a:bodyPr/>
                    <a:lstStyle/>
                    <a:p>
                      <a:pPr algn="ctr" rtl="0" fontAlgn="ctr">
                        <a:spcBef>
                          <a:spcPts val="0"/>
                        </a:spcBef>
                        <a:spcAft>
                          <a:spcPts val="0"/>
                        </a:spcAft>
                      </a:pPr>
                      <a:r>
                        <a:rPr lang="en-US" sz="1500" b="1"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Type</a:t>
                      </a:r>
                      <a:endParaRPr lang="en-US" sz="15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lumMod val="85000"/>
                      </a:schemeClr>
                    </a:solidFill>
                  </a:tcPr>
                </a:tc>
                <a:tc>
                  <a:txBody>
                    <a:bodyPr/>
                    <a:lstStyle/>
                    <a:p>
                      <a:pPr algn="ctr" rtl="0" fontAlgn="ctr">
                        <a:spcBef>
                          <a:spcPts val="0"/>
                        </a:spcBef>
                        <a:spcAft>
                          <a:spcPts val="0"/>
                        </a:spcAft>
                      </a:pPr>
                      <a:r>
                        <a:rPr lang="en-US" sz="1500" b="1"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Relevance</a:t>
                      </a:r>
                      <a:endParaRPr lang="en-US" sz="15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lumMod val="85000"/>
                      </a:schemeClr>
                    </a:solidFill>
                  </a:tcPr>
                </a:tc>
              </a:tr>
              <a:tr h="453086">
                <a:tc>
                  <a:txBody>
                    <a:bodyPr/>
                    <a:lstStyle/>
                    <a:p>
                      <a:pPr algn="ctr" rtl="0" fontAlgn="ctr">
                        <a:spcBef>
                          <a:spcPts val="0"/>
                        </a:spcBef>
                        <a:spcAft>
                          <a:spcPts val="0"/>
                        </a:spcAft>
                      </a:pPr>
                      <a:r>
                        <a:rPr lang="en-US" sz="1400" b="0" i="0" u="none" strike="noStrike" dirty="0" err="1">
                          <a:solidFill>
                            <a:srgbClr val="000000"/>
                          </a:solidFill>
                          <a:effectLst/>
                          <a:latin typeface="Calibri" panose="020F0502020204030204" pitchFamily="34" charset="0"/>
                          <a:ea typeface="Tahoma" panose="020B0604030504040204" pitchFamily="34" charset="0"/>
                          <a:cs typeface="Calibri" panose="020F0502020204030204" pitchFamily="34" charset="0"/>
                        </a:rPr>
                        <a:t>Order_Date</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Date of Trade</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Discrete - Ordinal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Relevant, the information is useful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453086">
                <a:tc>
                  <a:txBody>
                    <a:bodyPr/>
                    <a:lstStyle/>
                    <a:p>
                      <a:pPr algn="ctr" rtl="0" fontAlgn="ctr">
                        <a:spcBef>
                          <a:spcPts val="0"/>
                        </a:spcBef>
                        <a:spcAft>
                          <a:spcPts val="0"/>
                        </a:spcAft>
                      </a:pPr>
                      <a:r>
                        <a:rPr lang="en-US" sz="1400" b="0" i="0" u="none" strike="noStrike" dirty="0" err="1">
                          <a:solidFill>
                            <a:srgbClr val="000000"/>
                          </a:solidFill>
                          <a:effectLst/>
                          <a:latin typeface="Calibri" panose="020F0502020204030204" pitchFamily="34" charset="0"/>
                          <a:ea typeface="Tahoma" panose="020B0604030504040204" pitchFamily="34" charset="0"/>
                          <a:cs typeface="Calibri" panose="020F0502020204030204" pitchFamily="34" charset="0"/>
                        </a:rPr>
                        <a:t>CustName</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Customer’s Name</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Discrete, Categorical - Nominal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Relevant, the information is useful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453086">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City</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Customer’s City</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Discrete, Categorical - Nominal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Relevant, the information is useful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453086">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Region</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Customer’s Region</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Discrete, Categorical - Nominal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Relevant, the information is useful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453086">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State</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Customer’s State </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Discrete, Categorical - Nominal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Relevant, the information is useful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453086">
                <a:tc>
                  <a:txBody>
                    <a:bodyPr/>
                    <a:lstStyle/>
                    <a:p>
                      <a:pPr algn="ctr" rtl="0" fontAlgn="ctr">
                        <a:spcBef>
                          <a:spcPts val="0"/>
                        </a:spcBef>
                        <a:spcAft>
                          <a:spcPts val="0"/>
                        </a:spcAft>
                      </a:pPr>
                      <a:r>
                        <a:rPr lang="en-US" sz="1400" b="0" i="0" u="none" strike="noStrike" dirty="0" err="1">
                          <a:solidFill>
                            <a:srgbClr val="000000"/>
                          </a:solidFill>
                          <a:effectLst/>
                          <a:latin typeface="Calibri" panose="020F0502020204030204" pitchFamily="34" charset="0"/>
                          <a:ea typeface="Tahoma" panose="020B0604030504040204" pitchFamily="34" charset="0"/>
                          <a:cs typeface="Calibri" panose="020F0502020204030204" pitchFamily="34" charset="0"/>
                        </a:rPr>
                        <a:t>Product_Code</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Code of the product</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Discrete, Categorical - Nominal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Relevant, the information is useful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453086">
                <a:tc>
                  <a:txBody>
                    <a:bodyPr/>
                    <a:lstStyle/>
                    <a:p>
                      <a:pPr algn="ctr" rtl="0" fontAlgn="ctr">
                        <a:spcBef>
                          <a:spcPts val="0"/>
                        </a:spcBef>
                        <a:spcAft>
                          <a:spcPts val="0"/>
                        </a:spcAft>
                      </a:pPr>
                      <a:r>
                        <a:rPr lang="en-US" sz="1400" b="0" i="0" u="none" strike="noStrike" dirty="0" err="1">
                          <a:solidFill>
                            <a:srgbClr val="000000"/>
                          </a:solidFill>
                          <a:effectLst/>
                          <a:latin typeface="Calibri" panose="020F0502020204030204" pitchFamily="34" charset="0"/>
                          <a:ea typeface="Tahoma" panose="020B0604030504040204" pitchFamily="34" charset="0"/>
                          <a:cs typeface="Calibri" panose="020F0502020204030204" pitchFamily="34" charset="0"/>
                        </a:rPr>
                        <a:t>Transaction_Type</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Whether the pallets are returned or allotted</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Discrete, Binary, Categorical -Ordinal </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Relevant, the information is useful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453086">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QTY</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Quantity of Pallets</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Quantitative, Ratio</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a:solidFill>
                            <a:srgbClr val="000000"/>
                          </a:solidFill>
                          <a:effectLst/>
                          <a:latin typeface="Calibri" panose="020F0502020204030204" pitchFamily="34" charset="0"/>
                          <a:ea typeface="Tahoma" panose="020B0604030504040204" pitchFamily="34" charset="0"/>
                          <a:cs typeface="Calibri" panose="020F0502020204030204" pitchFamily="34" charset="0"/>
                        </a:rPr>
                        <a:t>Relevant, the information is useful</a:t>
                      </a:r>
                      <a:endParaRPr lang="en-US" sz="140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453086">
                <a:tc>
                  <a:txBody>
                    <a:bodyPr/>
                    <a:lstStyle/>
                    <a:p>
                      <a:pPr algn="ctr" rtl="0" fontAlgn="ctr">
                        <a:spcBef>
                          <a:spcPts val="0"/>
                        </a:spcBef>
                        <a:spcAft>
                          <a:spcPts val="0"/>
                        </a:spcAft>
                      </a:pPr>
                      <a:r>
                        <a:rPr lang="en-US" sz="1400" b="0" i="0" u="none" strike="noStrike" dirty="0" err="1">
                          <a:solidFill>
                            <a:srgbClr val="000000"/>
                          </a:solidFill>
                          <a:effectLst/>
                          <a:latin typeface="Calibri" panose="020F0502020204030204" pitchFamily="34" charset="0"/>
                          <a:ea typeface="Tahoma" panose="020B0604030504040204" pitchFamily="34" charset="0"/>
                          <a:cs typeface="Calibri" panose="020F0502020204030204" pitchFamily="34" charset="0"/>
                        </a:rPr>
                        <a:t>WHName</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Name of the Warehouse</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Discrete, Categorical nominal</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400" b="0" i="0" u="none" strike="noStrike" dirty="0">
                          <a:solidFill>
                            <a:srgbClr val="000000"/>
                          </a:solidFill>
                          <a:effectLst/>
                          <a:latin typeface="Calibri" panose="020F0502020204030204" pitchFamily="34" charset="0"/>
                          <a:ea typeface="Tahoma" panose="020B0604030504040204" pitchFamily="34" charset="0"/>
                          <a:cs typeface="Calibri" panose="020F0502020204030204" pitchFamily="34" charset="0"/>
                        </a:rPr>
                        <a:t>Relevant, the information is useful</a:t>
                      </a:r>
                      <a:endParaRPr lang="en-US" sz="1400" dirty="0">
                        <a:effectLst/>
                        <a:latin typeface="Calibri" panose="020F0502020204030204" pitchFamily="34" charset="0"/>
                        <a:ea typeface="Tahoma" panose="020B0604030504040204" pitchFamily="34" charset="0"/>
                        <a:cs typeface="Calibri" panose="020F0502020204030204" pitchFamily="34" charset="0"/>
                      </a:endParaRPr>
                    </a:p>
                  </a:txBody>
                  <a:tcPr marL="59842" marR="59842" marT="41034" marB="41034"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bl>
          </a:graphicData>
        </a:graphic>
      </p:graphicFrame>
      <p:sp>
        <p:nvSpPr>
          <p:cNvPr id="3" name="Rectangle 1"/>
          <p:cNvSpPr>
            <a:spLocks noChangeArrowheads="1"/>
          </p:cNvSpPr>
          <p:nvPr/>
        </p:nvSpPr>
        <p:spPr bwMode="auto">
          <a:xfrm>
            <a:off x="1034844" y="12501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12376</Words>
  <Application>WPS Presentation</Application>
  <PresentationFormat>Widescreen</PresentationFormat>
  <Paragraphs>485</Paragraphs>
  <Slides>33</Slides>
  <Notes>23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33</vt:i4>
      </vt:variant>
    </vt:vector>
  </HeadingPairs>
  <TitlesOfParts>
    <vt:vector size="52" baseType="lpstr">
      <vt:lpstr>Arial</vt:lpstr>
      <vt:lpstr>SimSun</vt:lpstr>
      <vt:lpstr>Wingdings</vt:lpstr>
      <vt:lpstr>Arial</vt:lpstr>
      <vt:lpstr>Calibri</vt:lpstr>
      <vt:lpstr>Georgia</vt:lpstr>
      <vt:lpstr>Times New Roman</vt:lpstr>
      <vt:lpstr>Bahnschrift</vt:lpstr>
      <vt:lpstr>Lexend</vt:lpstr>
      <vt:lpstr>Segoe Print</vt:lpstr>
      <vt:lpstr>Tahoma</vt:lpstr>
      <vt:lpstr>Times New Roman</vt:lpstr>
      <vt:lpstr>Calibri</vt:lpstr>
      <vt:lpstr>Microsoft YaHei</vt:lpstr>
      <vt:lpstr>Arial Unicode MS</vt:lpstr>
      <vt:lpstr>Calibri</vt:lpstr>
      <vt:lpstr>Symbol</vt:lpstr>
      <vt:lpstr>等线</vt:lpstr>
      <vt:lpstr>Office Theme</vt:lpstr>
      <vt:lpstr>PowerPoint 演示文稿</vt:lpstr>
      <vt:lpstr>Project Leadership</vt:lpstr>
      <vt:lpstr>Team Members</vt:lpstr>
      <vt:lpstr>Contents</vt:lpstr>
      <vt:lpstr>Business Problem</vt:lpstr>
      <vt:lpstr>Business Objective</vt:lpstr>
      <vt:lpstr>Technical Stacks</vt:lpstr>
      <vt:lpstr>Project Overview and Scope</vt:lpstr>
      <vt:lpstr>Data Collection and Understanding</vt:lpstr>
      <vt:lpstr>Data  Information </vt:lpstr>
      <vt:lpstr>Data Dictionary </vt:lpstr>
      <vt:lpstr>System Requirements</vt:lpstr>
      <vt:lpstr>Exploratory Data Analysis [EDA]</vt:lpstr>
      <vt:lpstr>Exploratory Data Analysis [EDA]</vt:lpstr>
      <vt:lpstr>Exploratory Data Analysis [EDA] </vt:lpstr>
      <vt:lpstr>Missing Values Observation </vt:lpstr>
      <vt:lpstr>Data Preprocessing</vt:lpstr>
      <vt:lpstr>Data Preprocessing</vt:lpstr>
      <vt:lpstr>PowerPoint 演示文稿</vt:lpstr>
      <vt:lpstr>Auto - EDA Libraries</vt:lpstr>
      <vt:lpstr>Auto - EDA Libraries</vt:lpstr>
      <vt:lpstr>Auto - EDA Libraries Comparision</vt:lpstr>
      <vt:lpstr>Auto - EDA Libraries</vt:lpstr>
      <vt:lpstr>Data Visualization </vt:lpstr>
      <vt:lpstr>Data Visualization </vt:lpstr>
      <vt:lpstr>PowerPoint 演示文稿</vt:lpstr>
      <vt:lpstr>Insights</vt:lpstr>
      <vt:lpstr>Insights</vt:lpstr>
      <vt:lpstr>Insights</vt:lpstr>
      <vt:lpstr>Insights</vt:lpstr>
      <vt:lpstr>Challenges</vt:lpstr>
      <vt:lpstr>Queries ?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ds215229101 M.Sc. Data Science</cp:lastModifiedBy>
  <cp:revision>26</cp:revision>
  <dcterms:created xsi:type="dcterms:W3CDTF">2022-02-16T01:47:00Z</dcterms:created>
  <dcterms:modified xsi:type="dcterms:W3CDTF">2023-10-03T19:14:39Z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y fmtid="{D5CDD505-2E9C-101B-9397-08002B2CF9AE}" pid="3" name="KSOProductBuildVer">
    <vt:lpwstr>1033-12.2.0.13215</vt:lpwstr>
  </property>
</Properties>
</file>